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0" r:id="rId2"/>
    <p:sldId id="306" r:id="rId3"/>
    <p:sldId id="309" r:id="rId4"/>
    <p:sldId id="310" r:id="rId5"/>
    <p:sldId id="290" r:id="rId6"/>
    <p:sldId id="291" r:id="rId7"/>
    <p:sldId id="312" r:id="rId8"/>
    <p:sldId id="303" r:id="rId9"/>
    <p:sldId id="302" r:id="rId10"/>
    <p:sldId id="293" r:id="rId11"/>
    <p:sldId id="292" r:id="rId12"/>
    <p:sldId id="295" r:id="rId13"/>
    <p:sldId id="296" r:id="rId14"/>
    <p:sldId id="301" r:id="rId15"/>
    <p:sldId id="299" r:id="rId16"/>
    <p:sldId id="314" r:id="rId17"/>
    <p:sldId id="316" r:id="rId18"/>
    <p:sldId id="319" r:id="rId19"/>
    <p:sldId id="321" r:id="rId20"/>
    <p:sldId id="328" r:id="rId21"/>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3300"/>
    <a:srgbClr val="FFFF66"/>
    <a:srgbClr val="CC3333"/>
    <a:srgbClr val="62BD19"/>
    <a:srgbClr val="FF7300"/>
    <a:srgbClr val="00529B"/>
    <a:srgbClr val="6A1A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autoAdjust="0"/>
    <p:restoredTop sz="59717" autoAdjust="0"/>
  </p:normalViewPr>
  <p:slideViewPr>
    <p:cSldViewPr snapToGrid="0">
      <p:cViewPr>
        <p:scale>
          <a:sx n="98" d="100"/>
          <a:sy n="98" d="100"/>
        </p:scale>
        <p:origin x="-474" y="-72"/>
      </p:cViewPr>
      <p:guideLst>
        <p:guide orient="horz" pos="960"/>
        <p:guide pos="5424"/>
      </p:guideLst>
    </p:cSldViewPr>
  </p:slideViewPr>
  <p:outlineViewPr>
    <p:cViewPr>
      <p:scale>
        <a:sx n="33" d="100"/>
        <a:sy n="33" d="100"/>
      </p:scale>
      <p:origin x="210" y="7626"/>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6" d="100"/>
          <a:sy n="126" d="100"/>
        </p:scale>
        <p:origin x="-762"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cpattew\My%20Documents\Jobs\Public%20Records%20Office\Seasonal%20Setpoints\SP%20Calculation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cpattew\My%20Documents\Jobs\Public%20Records%20Office\Seasonal%20Setpoints\SP%20Calculation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a-filer1\Select$\TNA%20only\Paul's%20Folder\Capital\Benefits%20Realisation\FINAL%20Estates%20maintenance%20and%20development%20project%20schedule.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na-filer1\Select$\TNA%20only\Paul's%20Folder\Capital\Benefits%20Realisation\Separate%204%20year%20benefi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mevans\My%20Documents\Estates%20lifecycle%20graph.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barChart>
        <c:barDir val="col"/>
        <c:grouping val="stacked"/>
        <c:ser>
          <c:idx val="0"/>
          <c:order val="0"/>
          <c:tx>
            <c:strRef>
              <c:f>Sheet3!$M$17</c:f>
              <c:strCache>
                <c:ptCount val="1"/>
                <c:pt idx="0">
                  <c:v>Offset</c:v>
                </c:pt>
              </c:strCache>
            </c:strRef>
          </c:tx>
          <c:spPr>
            <a:noFill/>
          </c:spPr>
          <c:cat>
            <c:strRef>
              <c:f>Sheet3!$L$18:$L$29</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Sheet3!$M$18:$M$29</c:f>
              <c:numCache>
                <c:formatCode>General</c:formatCode>
                <c:ptCount val="12"/>
                <c:pt idx="0">
                  <c:v>16</c:v>
                </c:pt>
                <c:pt idx="1">
                  <c:v>16</c:v>
                </c:pt>
                <c:pt idx="2">
                  <c:v>16</c:v>
                </c:pt>
                <c:pt idx="3">
                  <c:v>16</c:v>
                </c:pt>
                <c:pt idx="4">
                  <c:v>16.5</c:v>
                </c:pt>
                <c:pt idx="5">
                  <c:v>17</c:v>
                </c:pt>
                <c:pt idx="6">
                  <c:v>18</c:v>
                </c:pt>
                <c:pt idx="7">
                  <c:v>18</c:v>
                </c:pt>
                <c:pt idx="8">
                  <c:v>18.5</c:v>
                </c:pt>
                <c:pt idx="9">
                  <c:v>17.5</c:v>
                </c:pt>
                <c:pt idx="10">
                  <c:v>16</c:v>
                </c:pt>
                <c:pt idx="11">
                  <c:v>16</c:v>
                </c:pt>
              </c:numCache>
            </c:numRef>
          </c:val>
        </c:ser>
        <c:ser>
          <c:idx val="1"/>
          <c:order val="1"/>
          <c:tx>
            <c:strRef>
              <c:f>Sheet3!$N$17</c:f>
              <c:strCache>
                <c:ptCount val="1"/>
                <c:pt idx="0">
                  <c:v>Band</c:v>
                </c:pt>
              </c:strCache>
            </c:strRef>
          </c:tx>
          <c:spPr>
            <a:solidFill>
              <a:srgbClr val="FF3300">
                <a:alpha val="75000"/>
              </a:srgbClr>
            </a:solidFill>
          </c:spPr>
          <c:cat>
            <c:strRef>
              <c:f>Sheet3!$L$18:$L$29</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Sheet3!$N$18:$N$29</c:f>
              <c:numCache>
                <c:formatCode>General</c:formatCode>
                <c:ptCount val="12"/>
                <c:pt idx="0">
                  <c:v>2</c:v>
                </c:pt>
                <c:pt idx="1">
                  <c:v>2</c:v>
                </c:pt>
                <c:pt idx="2">
                  <c:v>3</c:v>
                </c:pt>
                <c:pt idx="3">
                  <c:v>3</c:v>
                </c:pt>
                <c:pt idx="4">
                  <c:v>3</c:v>
                </c:pt>
                <c:pt idx="5">
                  <c:v>3</c:v>
                </c:pt>
                <c:pt idx="6">
                  <c:v>2.5</c:v>
                </c:pt>
                <c:pt idx="7">
                  <c:v>3.5</c:v>
                </c:pt>
                <c:pt idx="8">
                  <c:v>3</c:v>
                </c:pt>
                <c:pt idx="9">
                  <c:v>2</c:v>
                </c:pt>
                <c:pt idx="10">
                  <c:v>2</c:v>
                </c:pt>
                <c:pt idx="11">
                  <c:v>2</c:v>
                </c:pt>
              </c:numCache>
            </c:numRef>
          </c:val>
        </c:ser>
        <c:overlap val="100"/>
        <c:axId val="73707520"/>
        <c:axId val="73710592"/>
      </c:barChart>
      <c:lineChart>
        <c:grouping val="standard"/>
        <c:ser>
          <c:idx val="2"/>
          <c:order val="2"/>
          <c:tx>
            <c:strRef>
              <c:f>Sheet3!$O$17</c:f>
              <c:strCache>
                <c:ptCount val="1"/>
                <c:pt idx="0">
                  <c:v>New SP</c:v>
                </c:pt>
              </c:strCache>
            </c:strRef>
          </c:tx>
          <c:spPr>
            <a:ln>
              <a:solidFill>
                <a:srgbClr val="C00000"/>
              </a:solidFill>
            </a:ln>
          </c:spPr>
          <c:marker>
            <c:symbol val="none"/>
          </c:marker>
          <c:cat>
            <c:strRef>
              <c:f>Sheet3!$L$18:$L$29</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Sheet3!$O$18:$O$29</c:f>
              <c:numCache>
                <c:formatCode>General</c:formatCode>
                <c:ptCount val="12"/>
                <c:pt idx="0">
                  <c:v>17</c:v>
                </c:pt>
                <c:pt idx="1">
                  <c:v>17</c:v>
                </c:pt>
                <c:pt idx="2">
                  <c:v>17.5</c:v>
                </c:pt>
                <c:pt idx="3">
                  <c:v>17.5</c:v>
                </c:pt>
                <c:pt idx="4">
                  <c:v>18</c:v>
                </c:pt>
                <c:pt idx="5">
                  <c:v>18.5</c:v>
                </c:pt>
                <c:pt idx="6">
                  <c:v>19.25</c:v>
                </c:pt>
                <c:pt idx="7">
                  <c:v>19.75</c:v>
                </c:pt>
                <c:pt idx="8">
                  <c:v>20</c:v>
                </c:pt>
                <c:pt idx="9">
                  <c:v>18.5</c:v>
                </c:pt>
                <c:pt idx="10">
                  <c:v>17</c:v>
                </c:pt>
                <c:pt idx="11">
                  <c:v>17</c:v>
                </c:pt>
              </c:numCache>
            </c:numRef>
          </c:val>
        </c:ser>
        <c:marker val="1"/>
        <c:axId val="73707520"/>
        <c:axId val="73710592"/>
      </c:lineChart>
      <c:catAx>
        <c:axId val="73707520"/>
        <c:scaling>
          <c:orientation val="minMax"/>
        </c:scaling>
        <c:axPos val="b"/>
        <c:tickLblPos val="nextTo"/>
        <c:crossAx val="73710592"/>
        <c:crosses val="autoZero"/>
        <c:auto val="1"/>
        <c:lblAlgn val="ctr"/>
        <c:lblOffset val="100"/>
      </c:catAx>
      <c:valAx>
        <c:axId val="73710592"/>
        <c:scaling>
          <c:orientation val="minMax"/>
          <c:max val="23"/>
          <c:min val="15"/>
        </c:scaling>
        <c:axPos val="l"/>
        <c:majorGridlines/>
        <c:title>
          <c:tx>
            <c:rich>
              <a:bodyPr rot="0" vert="horz"/>
              <a:lstStyle/>
              <a:p>
                <a:pPr>
                  <a:defRPr/>
                </a:pPr>
                <a:r>
                  <a:rPr lang="en-GB" b="0" dirty="0"/>
                  <a:t>ºC</a:t>
                </a:r>
              </a:p>
            </c:rich>
          </c:tx>
          <c:layout/>
        </c:title>
        <c:numFmt formatCode="General" sourceLinked="1"/>
        <c:tickLblPos val="nextTo"/>
        <c:crossAx val="73707520"/>
        <c:crosses val="autoZero"/>
        <c:crossBetween val="between"/>
      </c:valAx>
      <c:spPr>
        <a:solidFill>
          <a:schemeClr val="bg1"/>
        </a:solidFill>
      </c:spPr>
    </c:plotArea>
    <c:legend>
      <c:legendPos val="b"/>
      <c:legendEntry>
        <c:idx val="0"/>
        <c:delete val="1"/>
      </c:legendEntry>
      <c:layout/>
    </c:legend>
    <c:plotVisOnly val="1"/>
    <c:dispBlanksAs val="gap"/>
  </c:chart>
  <c:spPr>
    <a:solidFill>
      <a:srgbClr val="FFFFFF">
        <a:alpha val="75000"/>
      </a:srgbClr>
    </a:solidFill>
    <a:ln>
      <a:solidFill>
        <a:srgbClr val="808080"/>
      </a:solidFill>
    </a:ln>
  </c:spPr>
  <c:txPr>
    <a:bodyPr/>
    <a:lstStyle/>
    <a:p>
      <a:pPr>
        <a:defRPr sz="105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barChart>
        <c:barDir val="col"/>
        <c:grouping val="stacked"/>
        <c:ser>
          <c:idx val="0"/>
          <c:order val="0"/>
          <c:tx>
            <c:strRef>
              <c:f>Sheet3!$M$1</c:f>
              <c:strCache>
                <c:ptCount val="1"/>
                <c:pt idx="0">
                  <c:v>Offset</c:v>
                </c:pt>
              </c:strCache>
            </c:strRef>
          </c:tx>
          <c:spPr>
            <a:noFill/>
          </c:spPr>
          <c:cat>
            <c:strRef>
              <c:f>Sheet3!$L$2:$L$13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Sheet3!$M$2:$M$13</c:f>
              <c:numCache>
                <c:formatCode>General</c:formatCode>
                <c:ptCount val="12"/>
                <c:pt idx="0">
                  <c:v>35</c:v>
                </c:pt>
                <c:pt idx="1">
                  <c:v>35</c:v>
                </c:pt>
                <c:pt idx="2">
                  <c:v>35</c:v>
                </c:pt>
                <c:pt idx="3">
                  <c:v>35</c:v>
                </c:pt>
                <c:pt idx="4">
                  <c:v>40</c:v>
                </c:pt>
                <c:pt idx="5">
                  <c:v>40</c:v>
                </c:pt>
                <c:pt idx="6">
                  <c:v>40</c:v>
                </c:pt>
                <c:pt idx="7">
                  <c:v>40</c:v>
                </c:pt>
                <c:pt idx="8">
                  <c:v>40</c:v>
                </c:pt>
                <c:pt idx="9">
                  <c:v>40</c:v>
                </c:pt>
                <c:pt idx="10">
                  <c:v>35</c:v>
                </c:pt>
                <c:pt idx="11">
                  <c:v>35</c:v>
                </c:pt>
              </c:numCache>
            </c:numRef>
          </c:val>
        </c:ser>
        <c:ser>
          <c:idx val="1"/>
          <c:order val="1"/>
          <c:tx>
            <c:strRef>
              <c:f>Sheet3!$N$1</c:f>
              <c:strCache>
                <c:ptCount val="1"/>
                <c:pt idx="0">
                  <c:v>Band</c:v>
                </c:pt>
              </c:strCache>
            </c:strRef>
          </c:tx>
          <c:spPr>
            <a:solidFill>
              <a:srgbClr val="CCECFF"/>
            </a:solidFill>
          </c:spPr>
          <c:cat>
            <c:strRef>
              <c:f>Sheet3!$L$2:$L$13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Sheet3!$N$2:$N$13</c:f>
              <c:numCache>
                <c:formatCode>General</c:formatCode>
                <c:ptCount val="12"/>
                <c:pt idx="0">
                  <c:v>15</c:v>
                </c:pt>
                <c:pt idx="1">
                  <c:v>15</c:v>
                </c:pt>
                <c:pt idx="2">
                  <c:v>15</c:v>
                </c:pt>
                <c:pt idx="3">
                  <c:v>15</c:v>
                </c:pt>
                <c:pt idx="4">
                  <c:v>15</c:v>
                </c:pt>
                <c:pt idx="5">
                  <c:v>15</c:v>
                </c:pt>
                <c:pt idx="6">
                  <c:v>17.5</c:v>
                </c:pt>
                <c:pt idx="7">
                  <c:v>17.5</c:v>
                </c:pt>
                <c:pt idx="8">
                  <c:v>17.5</c:v>
                </c:pt>
                <c:pt idx="9">
                  <c:v>15</c:v>
                </c:pt>
                <c:pt idx="10">
                  <c:v>15</c:v>
                </c:pt>
                <c:pt idx="11">
                  <c:v>15</c:v>
                </c:pt>
              </c:numCache>
            </c:numRef>
          </c:val>
        </c:ser>
        <c:overlap val="100"/>
        <c:axId val="74286208"/>
        <c:axId val="74287744"/>
      </c:barChart>
      <c:lineChart>
        <c:grouping val="standard"/>
        <c:ser>
          <c:idx val="2"/>
          <c:order val="2"/>
          <c:tx>
            <c:strRef>
              <c:f>Sheet3!$O$1</c:f>
              <c:strCache>
                <c:ptCount val="1"/>
                <c:pt idx="0">
                  <c:v>New SP</c:v>
                </c:pt>
              </c:strCache>
            </c:strRef>
          </c:tx>
          <c:spPr>
            <a:ln>
              <a:solidFill>
                <a:schemeClr val="accent2"/>
              </a:solidFill>
            </a:ln>
          </c:spPr>
          <c:marker>
            <c:symbol val="none"/>
          </c:marker>
          <c:cat>
            <c:strRef>
              <c:f>Sheet3!$L$2:$L$13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Sheet3!$O$2:$O$13</c:f>
              <c:numCache>
                <c:formatCode>General</c:formatCode>
                <c:ptCount val="12"/>
                <c:pt idx="0">
                  <c:v>42.5</c:v>
                </c:pt>
                <c:pt idx="1">
                  <c:v>42.5</c:v>
                </c:pt>
                <c:pt idx="2">
                  <c:v>42.5</c:v>
                </c:pt>
                <c:pt idx="3">
                  <c:v>42.5</c:v>
                </c:pt>
                <c:pt idx="4">
                  <c:v>47.5</c:v>
                </c:pt>
                <c:pt idx="5">
                  <c:v>47.5</c:v>
                </c:pt>
                <c:pt idx="6">
                  <c:v>48.75</c:v>
                </c:pt>
                <c:pt idx="7">
                  <c:v>48.75</c:v>
                </c:pt>
                <c:pt idx="8">
                  <c:v>48.75</c:v>
                </c:pt>
                <c:pt idx="9">
                  <c:v>47.5</c:v>
                </c:pt>
                <c:pt idx="10">
                  <c:v>42.5</c:v>
                </c:pt>
                <c:pt idx="11">
                  <c:v>42.5</c:v>
                </c:pt>
              </c:numCache>
            </c:numRef>
          </c:val>
        </c:ser>
        <c:marker val="1"/>
        <c:axId val="74286208"/>
        <c:axId val="74287744"/>
      </c:lineChart>
      <c:catAx>
        <c:axId val="74286208"/>
        <c:scaling>
          <c:orientation val="minMax"/>
        </c:scaling>
        <c:axPos val="b"/>
        <c:tickLblPos val="nextTo"/>
        <c:txPr>
          <a:bodyPr/>
          <a:lstStyle/>
          <a:p>
            <a:pPr>
              <a:defRPr sz="1050"/>
            </a:pPr>
            <a:endParaRPr lang="en-US"/>
          </a:p>
        </c:txPr>
        <c:crossAx val="74287744"/>
        <c:crosses val="autoZero"/>
        <c:auto val="1"/>
        <c:lblAlgn val="ctr"/>
        <c:lblOffset val="100"/>
      </c:catAx>
      <c:valAx>
        <c:axId val="74287744"/>
        <c:scaling>
          <c:orientation val="minMax"/>
          <c:max val="60"/>
          <c:min val="30"/>
        </c:scaling>
        <c:axPos val="l"/>
        <c:majorGridlines/>
        <c:title>
          <c:tx>
            <c:rich>
              <a:bodyPr rot="0" vert="horz"/>
              <a:lstStyle/>
              <a:p>
                <a:pPr>
                  <a:defRPr sz="1000" b="0"/>
                </a:pPr>
                <a:r>
                  <a:rPr lang="en-GB" sz="1050" b="0" dirty="0" smtClean="0"/>
                  <a:t>%RH</a:t>
                </a:r>
                <a:endParaRPr lang="en-GB" sz="1050" b="0" dirty="0"/>
              </a:p>
            </c:rich>
          </c:tx>
          <c:layout/>
        </c:title>
        <c:numFmt formatCode="General" sourceLinked="1"/>
        <c:tickLblPos val="nextTo"/>
        <c:txPr>
          <a:bodyPr/>
          <a:lstStyle/>
          <a:p>
            <a:pPr>
              <a:defRPr sz="1000"/>
            </a:pPr>
            <a:endParaRPr lang="en-US"/>
          </a:p>
        </c:txPr>
        <c:crossAx val="74286208"/>
        <c:crosses val="autoZero"/>
        <c:crossBetween val="between"/>
      </c:valAx>
      <c:spPr>
        <a:solidFill>
          <a:schemeClr val="bg1"/>
        </a:solidFill>
      </c:spPr>
    </c:plotArea>
    <c:legend>
      <c:legendPos val="b"/>
      <c:legendEntry>
        <c:idx val="0"/>
        <c:delete val="1"/>
      </c:legendEntry>
      <c:layout/>
      <c:txPr>
        <a:bodyPr/>
        <a:lstStyle/>
        <a:p>
          <a:pPr>
            <a:defRPr sz="1050"/>
          </a:pPr>
          <a:endParaRPr lang="en-US"/>
        </a:p>
      </c:txPr>
    </c:legend>
    <c:plotVisOnly val="1"/>
    <c:dispBlanksAs val="gap"/>
  </c:chart>
  <c:spPr>
    <a:solidFill>
      <a:srgbClr val="FFFFFF">
        <a:alpha val="75000"/>
      </a:srgbClr>
    </a:solidFill>
    <a:ln>
      <a:solidFill>
        <a:srgbClr val="000000"/>
      </a:solidFill>
    </a:ln>
  </c:spPr>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lgn="r">
              <a:defRPr/>
            </a:pPr>
            <a:r>
              <a:rPr lang="en-US" dirty="0" smtClean="0"/>
              <a:t>Estates Programme </a:t>
            </a:r>
            <a:r>
              <a:rPr lang="en-US" baseline="0" dirty="0" smtClean="0"/>
              <a:t>by type/value (</a:t>
            </a:r>
            <a:r>
              <a:rPr lang="en-US" dirty="0" smtClean="0"/>
              <a:t>£millions) – Total £13m </a:t>
            </a:r>
            <a:endParaRPr lang="en-US" sz="1050" dirty="0">
              <a:solidFill>
                <a:srgbClr val="FF0000"/>
              </a:solidFill>
            </a:endParaRPr>
          </a:p>
        </c:rich>
      </c:tx>
      <c:layout>
        <c:manualLayout>
          <c:xMode val="edge"/>
          <c:yMode val="edge"/>
          <c:x val="0.16224447262861819"/>
          <c:y val="4.7649035504702057E-2"/>
        </c:manualLayout>
      </c:layout>
    </c:title>
    <c:plotArea>
      <c:layout/>
      <c:pieChart>
        <c:varyColors val="1"/>
        <c:ser>
          <c:idx val="2"/>
          <c:order val="0"/>
          <c:tx>
            <c:strRef>
              <c:f>'Consolidation Sheet'!$V$4</c:f>
              <c:strCache>
                <c:ptCount val="1"/>
                <c:pt idx="0">
                  <c:v>Totals £000's</c:v>
                </c:pt>
              </c:strCache>
            </c:strRef>
          </c:tx>
          <c:dPt>
            <c:idx val="0"/>
            <c:spPr>
              <a:solidFill>
                <a:srgbClr val="FFC000"/>
              </a:solidFill>
            </c:spPr>
          </c:dPt>
          <c:dPt>
            <c:idx val="1"/>
            <c:spPr>
              <a:solidFill>
                <a:schemeClr val="accent1">
                  <a:lumMod val="60000"/>
                  <a:lumOff val="40000"/>
                </a:schemeClr>
              </a:solidFill>
            </c:spPr>
          </c:dPt>
          <c:dPt>
            <c:idx val="2"/>
            <c:spPr>
              <a:solidFill>
                <a:srgbClr val="00B0F0"/>
              </a:solidFill>
            </c:spPr>
          </c:dPt>
          <c:dPt>
            <c:idx val="3"/>
            <c:spPr>
              <a:solidFill>
                <a:schemeClr val="bg1">
                  <a:lumMod val="75000"/>
                </a:schemeClr>
              </a:solidFill>
            </c:spPr>
          </c:dPt>
          <c:dPt>
            <c:idx val="4"/>
            <c:spPr>
              <a:solidFill>
                <a:srgbClr val="FF0000"/>
              </a:solidFill>
            </c:spPr>
          </c:dPt>
          <c:dPt>
            <c:idx val="5"/>
            <c:spPr>
              <a:solidFill>
                <a:srgbClr val="FFFF00"/>
              </a:solidFill>
            </c:spPr>
          </c:dPt>
          <c:dPt>
            <c:idx val="6"/>
            <c:spPr>
              <a:solidFill>
                <a:schemeClr val="accent1">
                  <a:lumMod val="75000"/>
                </a:schemeClr>
              </a:solidFill>
            </c:spPr>
          </c:dPt>
          <c:dLbls>
            <c:dLbl>
              <c:idx val="0"/>
              <c:layout>
                <c:manualLayout>
                  <c:x val="-6.7791728736610934E-2"/>
                  <c:y val="0.12599995866658401"/>
                </c:manualLayout>
              </c:layout>
              <c:tx>
                <c:rich>
                  <a:bodyPr/>
                  <a:lstStyle/>
                  <a:p>
                    <a:r>
                      <a:rPr lang="en-US" dirty="0"/>
                      <a:t>£</a:t>
                    </a:r>
                    <a:r>
                      <a:rPr lang="en-US" dirty="0" smtClean="0"/>
                      <a:t>2.2</a:t>
                    </a:r>
                    <a:endParaRPr lang="en-US" dirty="0"/>
                  </a:p>
                </c:rich>
              </c:tx>
              <c:dLblPos val="bestFit"/>
              <c:showVal val="1"/>
              <c:showPercent val="1"/>
            </c:dLbl>
            <c:dLbl>
              <c:idx val="1"/>
              <c:layout>
                <c:manualLayout>
                  <c:x val="-9.621148707762868E-2"/>
                  <c:y val="-3.0709074751482837E-2"/>
                </c:manualLayout>
              </c:layout>
              <c:tx>
                <c:rich>
                  <a:bodyPr/>
                  <a:lstStyle/>
                  <a:p>
                    <a:r>
                      <a:rPr lang="en-US" dirty="0"/>
                      <a:t>£</a:t>
                    </a:r>
                    <a:r>
                      <a:rPr lang="en-US" dirty="0" smtClean="0"/>
                      <a:t>2.8</a:t>
                    </a:r>
                    <a:endParaRPr lang="en-US" dirty="0"/>
                  </a:p>
                </c:rich>
              </c:tx>
              <c:dLblPos val="bestFit"/>
              <c:showVal val="1"/>
              <c:showPercent val="1"/>
            </c:dLbl>
            <c:dLbl>
              <c:idx val="2"/>
              <c:layout>
                <c:manualLayout>
                  <c:x val="-3.2631056253104162E-4"/>
                  <c:y val="-0.15255805622722574"/>
                </c:manualLayout>
              </c:layout>
              <c:tx>
                <c:rich>
                  <a:bodyPr/>
                  <a:lstStyle/>
                  <a:p>
                    <a:r>
                      <a:rPr lang="en-US" dirty="0"/>
                      <a:t>£</a:t>
                    </a:r>
                    <a:r>
                      <a:rPr lang="en-US" dirty="0" smtClean="0"/>
                      <a:t>3.1</a:t>
                    </a:r>
                    <a:endParaRPr lang="en-US" dirty="0"/>
                  </a:p>
                </c:rich>
              </c:tx>
              <c:dLblPos val="bestFit"/>
              <c:showVal val="1"/>
              <c:showPercent val="1"/>
            </c:dLbl>
            <c:dLbl>
              <c:idx val="3"/>
              <c:layout>
                <c:manualLayout>
                  <c:x val="4.5127006362956947E-2"/>
                  <c:y val="-4.7584287013564104E-2"/>
                </c:manualLayout>
              </c:layout>
              <c:tx>
                <c:rich>
                  <a:bodyPr/>
                  <a:lstStyle/>
                  <a:p>
                    <a:r>
                      <a:rPr lang="en-US" dirty="0" smtClean="0"/>
                      <a:t>£0.4</a:t>
                    </a:r>
                    <a:endParaRPr lang="en-US" dirty="0"/>
                  </a:p>
                </c:rich>
              </c:tx>
              <c:showVal val="1"/>
              <c:showPercent val="1"/>
            </c:dLbl>
            <c:dLbl>
              <c:idx val="4"/>
              <c:layout>
                <c:manualLayout>
                  <c:x val="9.5551772244687277E-2"/>
                  <c:y val="-2.5457250914501892E-2"/>
                </c:manualLayout>
              </c:layout>
              <c:tx>
                <c:rich>
                  <a:bodyPr/>
                  <a:lstStyle/>
                  <a:p>
                    <a:r>
                      <a:rPr lang="en-US" dirty="0"/>
                      <a:t>£</a:t>
                    </a:r>
                    <a:r>
                      <a:rPr lang="en-US" dirty="0" smtClean="0"/>
                      <a:t>1.9</a:t>
                    </a:r>
                    <a:endParaRPr lang="en-US" dirty="0"/>
                  </a:p>
                </c:rich>
              </c:tx>
              <c:dLblPos val="bestFit"/>
              <c:showVal val="1"/>
              <c:showPercent val="1"/>
            </c:dLbl>
            <c:dLbl>
              <c:idx val="5"/>
              <c:layout>
                <c:manualLayout>
                  <c:x val="7.9166804599875934E-2"/>
                  <c:y val="7.3405115699120282E-2"/>
                </c:manualLayout>
              </c:layout>
              <c:tx>
                <c:rich>
                  <a:bodyPr/>
                  <a:lstStyle/>
                  <a:p>
                    <a:r>
                      <a:rPr lang="en-US" dirty="0"/>
                      <a:t>£</a:t>
                    </a:r>
                    <a:r>
                      <a:rPr lang="en-US" dirty="0" smtClean="0"/>
                      <a:t>1.3</a:t>
                    </a:r>
                    <a:endParaRPr lang="en-US" dirty="0"/>
                  </a:p>
                </c:rich>
              </c:tx>
              <c:dLblPos val="bestFit"/>
              <c:showVal val="1"/>
              <c:showPercent val="1"/>
            </c:dLbl>
            <c:dLbl>
              <c:idx val="6"/>
              <c:layout>
                <c:manualLayout>
                  <c:x val="4.4316600064632818E-2"/>
                  <c:y val="0.11580741383704936"/>
                </c:manualLayout>
              </c:layout>
              <c:tx>
                <c:rich>
                  <a:bodyPr/>
                  <a:lstStyle/>
                  <a:p>
                    <a:r>
                      <a:rPr lang="en-US" dirty="0"/>
                      <a:t>£</a:t>
                    </a:r>
                    <a:r>
                      <a:rPr lang="en-US" dirty="0" smtClean="0"/>
                      <a:t>1.4</a:t>
                    </a:r>
                    <a:endParaRPr lang="en-US" dirty="0"/>
                  </a:p>
                </c:rich>
              </c:tx>
              <c:dLblPos val="bestFit"/>
              <c:showVal val="1"/>
              <c:showPercent val="1"/>
            </c:dLbl>
            <c:numFmt formatCode="&quot;£&quot;#,##0" sourceLinked="0"/>
            <c:txPr>
              <a:bodyPr/>
              <a:lstStyle/>
              <a:p>
                <a:pPr>
                  <a:defRPr b="1"/>
                </a:pPr>
                <a:endParaRPr lang="en-US"/>
              </a:p>
            </c:txPr>
            <c:showVal val="1"/>
            <c:showPercent val="1"/>
            <c:showLeaderLines val="1"/>
          </c:dLbls>
          <c:cat>
            <c:strRef>
              <c:f>'Consolidation Sheet'!$S$5:$S$11</c:f>
              <c:strCache>
                <c:ptCount val="7"/>
                <c:pt idx="0">
                  <c:v>M&amp;E Capital Plant Replacement</c:v>
                </c:pt>
                <c:pt idx="1">
                  <c:v>Building Fabric</c:v>
                </c:pt>
                <c:pt idx="2">
                  <c:v>Records Preservation</c:v>
                </c:pt>
                <c:pt idx="3">
                  <c:v>Security</c:v>
                </c:pt>
                <c:pt idx="4">
                  <c:v>Public and staff Services</c:v>
                </c:pt>
                <c:pt idx="5">
                  <c:v>Technology  Infrastructure &amp; Resilience</c:v>
                </c:pt>
                <c:pt idx="6">
                  <c:v>Sustainable Development</c:v>
                </c:pt>
              </c:strCache>
            </c:strRef>
          </c:cat>
          <c:val>
            <c:numRef>
              <c:f>'Consolidation Sheet'!$V$5:$V$11</c:f>
              <c:numCache>
                <c:formatCode>#,##0_ ;[Red]\-#,##0\ </c:formatCode>
                <c:ptCount val="7"/>
                <c:pt idx="0">
                  <c:v>2165</c:v>
                </c:pt>
                <c:pt idx="1">
                  <c:v>2800</c:v>
                </c:pt>
                <c:pt idx="2">
                  <c:v>3110</c:v>
                </c:pt>
                <c:pt idx="3">
                  <c:v>328.2</c:v>
                </c:pt>
                <c:pt idx="4">
                  <c:v>1885.6</c:v>
                </c:pt>
                <c:pt idx="5">
                  <c:v>1319</c:v>
                </c:pt>
                <c:pt idx="6">
                  <c:v>1409</c:v>
                </c:pt>
              </c:numCache>
            </c:numRef>
          </c:val>
        </c:ser>
        <c:firstSliceAng val="0"/>
      </c:pieChart>
      <c:spPr>
        <a:noFill/>
        <a:ln w="25400">
          <a:noFill/>
        </a:ln>
      </c:spPr>
    </c:plotArea>
    <c:legend>
      <c:legendPos val="r"/>
      <c:layout>
        <c:manualLayout>
          <c:xMode val="edge"/>
          <c:yMode val="edge"/>
          <c:x val="0.62415517373622686"/>
          <c:y val="0.2163717180719425"/>
          <c:w val="0.36388742669302282"/>
          <c:h val="0.61648565056129223"/>
        </c:manualLayout>
      </c:layout>
      <c:txPr>
        <a:bodyPr/>
        <a:lstStyle/>
        <a:p>
          <a:pPr>
            <a:defRPr sz="1200"/>
          </a:pPr>
          <a:endParaRPr lang="en-US"/>
        </a:p>
      </c:txPr>
    </c:legend>
    <c:plotVisOnly val="1"/>
    <c:dispBlanksAs val="zero"/>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63915843093643"/>
          <c:y val="6.6757606003474912E-2"/>
          <c:w val="0.83436084156906354"/>
          <c:h val="0.86620217367195296"/>
        </c:manualLayout>
      </c:layout>
      <c:lineChart>
        <c:grouping val="standard"/>
        <c:ser>
          <c:idx val="0"/>
          <c:order val="0"/>
          <c:tx>
            <c:strRef>
              <c:f>'Carbon data'!$B$11</c:f>
              <c:strCache>
                <c:ptCount val="1"/>
                <c:pt idx="0">
                  <c:v>No intervention tCO2e</c:v>
                </c:pt>
              </c:strCache>
            </c:strRef>
          </c:tx>
          <c:spPr>
            <a:ln w="15875">
              <a:solidFill>
                <a:srgbClr val="FF0000"/>
              </a:solidFill>
              <a:prstDash val="sysDash"/>
            </a:ln>
          </c:spPr>
          <c:marker>
            <c:symbol val="x"/>
            <c:size val="7"/>
            <c:spPr>
              <a:ln>
                <a:solidFill>
                  <a:srgbClr val="FF0000"/>
                </a:solidFill>
              </a:ln>
            </c:spPr>
          </c:marker>
          <c:dLbls>
            <c:dLbl>
              <c:idx val="0"/>
              <c:delete val="1"/>
            </c:dLbl>
            <c:dLbl>
              <c:idx val="1"/>
              <c:delete val="1"/>
            </c:dLbl>
            <c:dLbl>
              <c:idx val="2"/>
              <c:delete val="1"/>
            </c:dLbl>
            <c:txPr>
              <a:bodyPr/>
              <a:lstStyle/>
              <a:p>
                <a:pPr>
                  <a:defRPr sz="1200">
                    <a:latin typeface="Arial" pitchFamily="34" charset="0"/>
                    <a:cs typeface="Arial" pitchFamily="34" charset="0"/>
                  </a:defRPr>
                </a:pPr>
                <a:endParaRPr lang="en-US"/>
              </a:p>
            </c:txPr>
            <c:dLblPos val="t"/>
            <c:showVal val="1"/>
          </c:dLbls>
          <c:cat>
            <c:strRef>
              <c:f>'Carbon data'!$C$10:$F$10</c:f>
              <c:strCache>
                <c:ptCount val="4"/>
                <c:pt idx="0">
                  <c:v>2008-09</c:v>
                </c:pt>
                <c:pt idx="1">
                  <c:v>2009-10</c:v>
                </c:pt>
                <c:pt idx="2">
                  <c:v>2010-11</c:v>
                </c:pt>
                <c:pt idx="3">
                  <c:v>2011-12</c:v>
                </c:pt>
              </c:strCache>
            </c:strRef>
          </c:cat>
          <c:val>
            <c:numRef>
              <c:f>'Carbon data'!$C$11:$F$11</c:f>
              <c:numCache>
                <c:formatCode>#,##0</c:formatCode>
                <c:ptCount val="4"/>
                <c:pt idx="0">
                  <c:v>8959</c:v>
                </c:pt>
                <c:pt idx="1">
                  <c:v>18365.95</c:v>
                </c:pt>
                <c:pt idx="2">
                  <c:v>28220.850000000002</c:v>
                </c:pt>
                <c:pt idx="3">
                  <c:v>38523.699999999997</c:v>
                </c:pt>
              </c:numCache>
            </c:numRef>
          </c:val>
          <c:smooth val="1"/>
        </c:ser>
        <c:ser>
          <c:idx val="1"/>
          <c:order val="1"/>
          <c:tx>
            <c:strRef>
              <c:f>'Carbon data'!$B$12</c:f>
              <c:strCache>
                <c:ptCount val="1"/>
                <c:pt idx="0">
                  <c:v>Actual cumulative tCO2e</c:v>
                </c:pt>
              </c:strCache>
            </c:strRef>
          </c:tx>
          <c:spPr>
            <a:ln w="15875">
              <a:solidFill>
                <a:srgbClr val="00B050"/>
              </a:solidFill>
              <a:prstDash val="solid"/>
            </a:ln>
          </c:spPr>
          <c:marker>
            <c:symbol val="x"/>
            <c:size val="7"/>
            <c:spPr>
              <a:ln>
                <a:solidFill>
                  <a:srgbClr val="00B050"/>
                </a:solidFill>
              </a:ln>
            </c:spPr>
          </c:marker>
          <c:dLbls>
            <c:dLbl>
              <c:idx val="0"/>
              <c:delete val="1"/>
            </c:dLbl>
            <c:dLbl>
              <c:idx val="1"/>
              <c:delete val="1"/>
            </c:dLbl>
            <c:dLbl>
              <c:idx val="2"/>
              <c:delete val="1"/>
            </c:dLbl>
            <c:txPr>
              <a:bodyPr/>
              <a:lstStyle/>
              <a:p>
                <a:pPr>
                  <a:defRPr sz="1200">
                    <a:solidFill>
                      <a:sysClr val="windowText" lastClr="000000"/>
                    </a:solidFill>
                    <a:latin typeface="Arial" pitchFamily="34" charset="0"/>
                    <a:cs typeface="Arial" pitchFamily="34" charset="0"/>
                  </a:defRPr>
                </a:pPr>
                <a:endParaRPr lang="en-US"/>
              </a:p>
            </c:txPr>
            <c:dLblPos val="b"/>
            <c:showVal val="1"/>
          </c:dLbls>
          <c:cat>
            <c:strRef>
              <c:f>'Carbon data'!$C$10:$F$10</c:f>
              <c:strCache>
                <c:ptCount val="4"/>
                <c:pt idx="0">
                  <c:v>2008-09</c:v>
                </c:pt>
                <c:pt idx="1">
                  <c:v>2009-10</c:v>
                </c:pt>
                <c:pt idx="2">
                  <c:v>2010-11</c:v>
                </c:pt>
                <c:pt idx="3">
                  <c:v>2011-12</c:v>
                </c:pt>
              </c:strCache>
            </c:strRef>
          </c:cat>
          <c:val>
            <c:numRef>
              <c:f>'Carbon data'!$C$12:$F$12</c:f>
              <c:numCache>
                <c:formatCode>#,##0</c:formatCode>
                <c:ptCount val="4"/>
                <c:pt idx="0">
                  <c:v>8959</c:v>
                </c:pt>
                <c:pt idx="1">
                  <c:v>17021</c:v>
                </c:pt>
                <c:pt idx="2">
                  <c:v>23765</c:v>
                </c:pt>
                <c:pt idx="3">
                  <c:v>29568</c:v>
                </c:pt>
              </c:numCache>
            </c:numRef>
          </c:val>
          <c:smooth val="1"/>
        </c:ser>
        <c:marker val="1"/>
        <c:axId val="74512256"/>
        <c:axId val="74670848"/>
      </c:lineChart>
      <c:catAx>
        <c:axId val="74512256"/>
        <c:scaling>
          <c:orientation val="minMax"/>
        </c:scaling>
        <c:axPos val="b"/>
        <c:majorTickMark val="cross"/>
        <c:tickLblPos val="nextTo"/>
        <c:txPr>
          <a:bodyPr/>
          <a:lstStyle/>
          <a:p>
            <a:pPr>
              <a:defRPr sz="1200">
                <a:latin typeface="Arial" pitchFamily="34" charset="0"/>
                <a:cs typeface="Arial" pitchFamily="34" charset="0"/>
              </a:defRPr>
            </a:pPr>
            <a:endParaRPr lang="en-US"/>
          </a:p>
        </c:txPr>
        <c:crossAx val="74670848"/>
        <c:crosses val="autoZero"/>
        <c:auto val="1"/>
        <c:lblAlgn val="ctr"/>
        <c:lblOffset val="100"/>
      </c:catAx>
      <c:valAx>
        <c:axId val="74670848"/>
        <c:scaling>
          <c:orientation val="minMax"/>
        </c:scaling>
        <c:axPos val="l"/>
        <c:title>
          <c:tx>
            <c:rich>
              <a:bodyPr rot="0" vert="horz"/>
              <a:lstStyle/>
              <a:p>
                <a:pPr>
                  <a:defRPr sz="1200" b="0">
                    <a:latin typeface="Arial" pitchFamily="34" charset="0"/>
                    <a:cs typeface="Arial" pitchFamily="34" charset="0"/>
                  </a:defRPr>
                </a:pPr>
                <a:r>
                  <a:rPr lang="en-GB" sz="1200" b="0" dirty="0" smtClean="0">
                    <a:latin typeface="Arial" pitchFamily="34" charset="0"/>
                    <a:cs typeface="Arial" pitchFamily="34" charset="0"/>
                  </a:rPr>
                  <a:t>tonnes</a:t>
                </a:r>
                <a:endParaRPr lang="en-GB" sz="1200" b="0" dirty="0">
                  <a:latin typeface="Arial" pitchFamily="34" charset="0"/>
                  <a:cs typeface="Arial" pitchFamily="34" charset="0"/>
                </a:endParaRPr>
              </a:p>
            </c:rich>
          </c:tx>
          <c:layout>
            <c:manualLayout>
              <c:xMode val="edge"/>
              <c:yMode val="edge"/>
              <c:x val="7.8299267709646524E-3"/>
              <c:y val="0.48031995180930498"/>
            </c:manualLayout>
          </c:layout>
        </c:title>
        <c:numFmt formatCode="#,##0" sourceLinked="0"/>
        <c:majorTickMark val="cross"/>
        <c:tickLblPos val="nextTo"/>
        <c:spPr>
          <a:ln w="6350">
            <a:solidFill>
              <a:schemeClr val="tx1">
                <a:lumMod val="50000"/>
                <a:lumOff val="50000"/>
              </a:schemeClr>
            </a:solidFill>
          </a:ln>
        </c:spPr>
        <c:txPr>
          <a:bodyPr/>
          <a:lstStyle/>
          <a:p>
            <a:pPr>
              <a:defRPr sz="1200">
                <a:latin typeface="Arial" pitchFamily="34" charset="0"/>
                <a:cs typeface="Arial" pitchFamily="34" charset="0"/>
              </a:defRPr>
            </a:pPr>
            <a:endParaRPr lang="en-US"/>
          </a:p>
        </c:txPr>
        <c:crossAx val="74512256"/>
        <c:crosses val="autoZero"/>
        <c:crossBetween val="between"/>
      </c:valAx>
      <c:spPr>
        <a:ln>
          <a:noFill/>
        </a:ln>
      </c:spPr>
    </c:plotArea>
    <c:plotVisOnly val="1"/>
  </c:chart>
  <c:spPr>
    <a:noFill/>
    <a:ln>
      <a:noFill/>
    </a:ln>
  </c:spPr>
  <c:txPr>
    <a:bodyPr/>
    <a:lstStyle/>
    <a:p>
      <a:pPr>
        <a:defRPr baseline="0">
          <a:latin typeface="Arial" pitchFamily="34" charset="0"/>
        </a:defRPr>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manualLayout>
          <c:layoutTarget val="inner"/>
          <c:xMode val="edge"/>
          <c:yMode val="edge"/>
          <c:x val="0.12724819820975147"/>
          <c:y val="6.5898357082307374E-2"/>
          <c:w val="0.86851949695213182"/>
          <c:h val="0.81911680625909356"/>
        </c:manualLayout>
      </c:layout>
      <c:lineChart>
        <c:grouping val="standard"/>
        <c:ser>
          <c:idx val="1"/>
          <c:order val="0"/>
          <c:tx>
            <c:strRef>
              <c:f>Acr7BDA!$A$2</c:f>
              <c:strCache>
                <c:ptCount val="1"/>
                <c:pt idx="0">
                  <c:v>Before: total expenditure £110.9M</c:v>
                </c:pt>
              </c:strCache>
            </c:strRef>
          </c:tx>
          <c:spPr>
            <a:ln w="22225"/>
          </c:spPr>
          <c:marker>
            <c:symbol val="none"/>
          </c:marker>
          <c:val>
            <c:numRef>
              <c:f>Acr7BDA!$B$2:$AE$2</c:f>
              <c:numCache>
                <c:formatCode>#,##0</c:formatCode>
                <c:ptCount val="30"/>
                <c:pt idx="0">
                  <c:v>25773</c:v>
                </c:pt>
                <c:pt idx="1">
                  <c:v>0</c:v>
                </c:pt>
                <c:pt idx="2">
                  <c:v>18795856</c:v>
                </c:pt>
                <c:pt idx="3">
                  <c:v>0</c:v>
                </c:pt>
                <c:pt idx="4">
                  <c:v>21038965</c:v>
                </c:pt>
                <c:pt idx="5">
                  <c:v>0</c:v>
                </c:pt>
                <c:pt idx="6">
                  <c:v>19663</c:v>
                </c:pt>
                <c:pt idx="7">
                  <c:v>238512</c:v>
                </c:pt>
                <c:pt idx="8">
                  <c:v>0</c:v>
                </c:pt>
                <c:pt idx="9">
                  <c:v>2182743</c:v>
                </c:pt>
                <c:pt idx="10">
                  <c:v>16897</c:v>
                </c:pt>
                <c:pt idx="11">
                  <c:v>26880</c:v>
                </c:pt>
                <c:pt idx="12">
                  <c:v>10193513</c:v>
                </c:pt>
                <c:pt idx="13">
                  <c:v>0</c:v>
                </c:pt>
                <c:pt idx="14">
                  <c:v>5041000</c:v>
                </c:pt>
                <c:pt idx="15">
                  <c:v>0</c:v>
                </c:pt>
                <c:pt idx="16">
                  <c:v>7315235</c:v>
                </c:pt>
                <c:pt idx="17">
                  <c:v>20286</c:v>
                </c:pt>
                <c:pt idx="18">
                  <c:v>14536</c:v>
                </c:pt>
                <c:pt idx="19">
                  <c:v>27838</c:v>
                </c:pt>
                <c:pt idx="20">
                  <c:v>3703</c:v>
                </c:pt>
                <c:pt idx="21">
                  <c:v>26880</c:v>
                </c:pt>
                <c:pt idx="22">
                  <c:v>14634184</c:v>
                </c:pt>
                <c:pt idx="23">
                  <c:v>0</c:v>
                </c:pt>
                <c:pt idx="24">
                  <c:v>21965395</c:v>
                </c:pt>
                <c:pt idx="25">
                  <c:v>0</c:v>
                </c:pt>
                <c:pt idx="26">
                  <c:v>7296760</c:v>
                </c:pt>
                <c:pt idx="27">
                  <c:v>1934687</c:v>
                </c:pt>
                <c:pt idx="28">
                  <c:v>31046</c:v>
                </c:pt>
                <c:pt idx="29">
                  <c:v>27838</c:v>
                </c:pt>
              </c:numCache>
            </c:numRef>
          </c:val>
        </c:ser>
        <c:ser>
          <c:idx val="0"/>
          <c:order val="1"/>
          <c:tx>
            <c:strRef>
              <c:f>Acr7BDA!$A$3</c:f>
              <c:strCache>
                <c:ptCount val="1"/>
                <c:pt idx="0">
                  <c:v>After: £56.9M</c:v>
                </c:pt>
              </c:strCache>
            </c:strRef>
          </c:tx>
          <c:spPr>
            <a:ln w="22225"/>
          </c:spPr>
          <c:marker>
            <c:symbol val="none"/>
          </c:marker>
          <c:cat>
            <c:numRef>
              <c:f>Acr7BDA!$B$1:$AE$1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Acr7BDA!$B$3:$AE$3</c:f>
              <c:numCache>
                <c:formatCode>#,##0</c:formatCode>
                <c:ptCount val="30"/>
                <c:pt idx="0">
                  <c:v>92720</c:v>
                </c:pt>
                <c:pt idx="1">
                  <c:v>1987805</c:v>
                </c:pt>
                <c:pt idx="2">
                  <c:v>2593369</c:v>
                </c:pt>
                <c:pt idx="3">
                  <c:v>3085677</c:v>
                </c:pt>
                <c:pt idx="4">
                  <c:v>1716959</c:v>
                </c:pt>
                <c:pt idx="5">
                  <c:v>1433865</c:v>
                </c:pt>
                <c:pt idx="6">
                  <c:v>1177528</c:v>
                </c:pt>
                <c:pt idx="7">
                  <c:v>1532588</c:v>
                </c:pt>
                <c:pt idx="8">
                  <c:v>1597536</c:v>
                </c:pt>
                <c:pt idx="9">
                  <c:v>773992</c:v>
                </c:pt>
                <c:pt idx="10">
                  <c:v>491456</c:v>
                </c:pt>
                <c:pt idx="11">
                  <c:v>1478034</c:v>
                </c:pt>
                <c:pt idx="12">
                  <c:v>1861655</c:v>
                </c:pt>
                <c:pt idx="13">
                  <c:v>2183044</c:v>
                </c:pt>
                <c:pt idx="14">
                  <c:v>1268139</c:v>
                </c:pt>
                <c:pt idx="15">
                  <c:v>1301185</c:v>
                </c:pt>
                <c:pt idx="16">
                  <c:v>1120402</c:v>
                </c:pt>
                <c:pt idx="17">
                  <c:v>1398344</c:v>
                </c:pt>
                <c:pt idx="18">
                  <c:v>1181254</c:v>
                </c:pt>
                <c:pt idx="19">
                  <c:v>1008951</c:v>
                </c:pt>
                <c:pt idx="20">
                  <c:v>1238348</c:v>
                </c:pt>
                <c:pt idx="21">
                  <c:v>5152589</c:v>
                </c:pt>
                <c:pt idx="22">
                  <c:v>6045120</c:v>
                </c:pt>
                <c:pt idx="23">
                  <c:v>6148913</c:v>
                </c:pt>
                <c:pt idx="24">
                  <c:v>2818047</c:v>
                </c:pt>
                <c:pt idx="25">
                  <c:v>2342706</c:v>
                </c:pt>
                <c:pt idx="26">
                  <c:v>1319385</c:v>
                </c:pt>
                <c:pt idx="27">
                  <c:v>1386986</c:v>
                </c:pt>
                <c:pt idx="28">
                  <c:v>954535</c:v>
                </c:pt>
                <c:pt idx="29">
                  <c:v>248522</c:v>
                </c:pt>
              </c:numCache>
            </c:numRef>
          </c:val>
        </c:ser>
        <c:marker val="1"/>
        <c:axId val="74728960"/>
        <c:axId val="74730880"/>
      </c:lineChart>
      <c:catAx>
        <c:axId val="74728960"/>
        <c:scaling>
          <c:orientation val="minMax"/>
        </c:scaling>
        <c:axPos val="b"/>
        <c:title>
          <c:tx>
            <c:rich>
              <a:bodyPr/>
              <a:lstStyle/>
              <a:p>
                <a:pPr>
                  <a:defRPr>
                    <a:latin typeface="Arial" pitchFamily="34" charset="0"/>
                    <a:cs typeface="Arial" pitchFamily="34" charset="0"/>
                  </a:defRPr>
                </a:pPr>
                <a:r>
                  <a:rPr lang="en-US">
                    <a:latin typeface="Arial" pitchFamily="34" charset="0"/>
                    <a:cs typeface="Arial" pitchFamily="34" charset="0"/>
                  </a:rPr>
                  <a:t>Year</a:t>
                </a:r>
              </a:p>
            </c:rich>
          </c:tx>
          <c:layout/>
        </c:title>
        <c:numFmt formatCode="General" sourceLinked="1"/>
        <c:tickLblPos val="nextTo"/>
        <c:txPr>
          <a:bodyPr/>
          <a:lstStyle/>
          <a:p>
            <a:pPr>
              <a:defRPr>
                <a:latin typeface="Arial" pitchFamily="34" charset="0"/>
                <a:cs typeface="Arial" pitchFamily="34" charset="0"/>
              </a:defRPr>
            </a:pPr>
            <a:endParaRPr lang="en-US"/>
          </a:p>
        </c:txPr>
        <c:crossAx val="74730880"/>
        <c:crosses val="autoZero"/>
        <c:auto val="1"/>
        <c:lblAlgn val="ctr"/>
        <c:lblOffset val="100"/>
      </c:catAx>
      <c:valAx>
        <c:axId val="74730880"/>
        <c:scaling>
          <c:orientation val="minMax"/>
        </c:scaling>
        <c:axPos val="l"/>
        <c:majorGridlines/>
        <c:title>
          <c:tx>
            <c:rich>
              <a:bodyPr rot="0" vert="horz"/>
              <a:lstStyle/>
              <a:p>
                <a:pPr>
                  <a:defRPr>
                    <a:latin typeface="Arial" pitchFamily="34" charset="0"/>
                    <a:cs typeface="Arial" pitchFamily="34" charset="0"/>
                  </a:defRPr>
                </a:pPr>
                <a:r>
                  <a:rPr lang="en-US">
                    <a:latin typeface="Arial" pitchFamily="34" charset="0"/>
                    <a:cs typeface="Arial" pitchFamily="34" charset="0"/>
                  </a:rPr>
                  <a:t>Annual spend  </a:t>
                </a:r>
              </a:p>
              <a:p>
                <a:pPr>
                  <a:defRPr>
                    <a:latin typeface="Arial" pitchFamily="34" charset="0"/>
                    <a:cs typeface="Arial" pitchFamily="34" charset="0"/>
                  </a:defRPr>
                </a:pPr>
                <a:r>
                  <a:rPr lang="en-US">
                    <a:latin typeface="Arial" pitchFamily="34" charset="0"/>
                    <a:cs typeface="Arial" pitchFamily="34" charset="0"/>
                  </a:rPr>
                  <a:t>requirement</a:t>
                </a:r>
              </a:p>
              <a:p>
                <a:pPr>
                  <a:defRPr>
                    <a:latin typeface="Arial" pitchFamily="34" charset="0"/>
                    <a:cs typeface="Arial" pitchFamily="34" charset="0"/>
                  </a:defRPr>
                </a:pPr>
                <a:r>
                  <a:rPr lang="en-US">
                    <a:latin typeface="Arial" pitchFamily="34" charset="0"/>
                    <a:cs typeface="Arial" pitchFamily="34" charset="0"/>
                  </a:rPr>
                  <a:t>£</a:t>
                </a:r>
              </a:p>
            </c:rich>
          </c:tx>
          <c:layout>
            <c:manualLayout>
              <c:xMode val="edge"/>
              <c:yMode val="edge"/>
              <c:x val="0"/>
              <c:y val="0.42549318726463764"/>
            </c:manualLayout>
          </c:layout>
        </c:title>
        <c:numFmt formatCode="#,##0" sourceLinked="1"/>
        <c:tickLblPos val="nextTo"/>
        <c:crossAx val="74728960"/>
        <c:crosses val="autoZero"/>
        <c:crossBetween val="between"/>
      </c:valAx>
    </c:plotArea>
    <c:legend>
      <c:legendPos val="r"/>
      <c:layout>
        <c:manualLayout>
          <c:xMode val="edge"/>
          <c:yMode val="edge"/>
          <c:x val="0.35663380839610026"/>
          <c:y val="0.33808799021162711"/>
          <c:w val="0.31298752129668328"/>
          <c:h val="0.11655040511240435"/>
        </c:manualLayout>
      </c:layout>
      <c:txPr>
        <a:bodyPr/>
        <a:lstStyle/>
        <a:p>
          <a:pPr>
            <a:defRPr>
              <a:latin typeface="Arial" pitchFamily="34" charset="0"/>
              <a:cs typeface="Arial" pitchFamily="34" charset="0"/>
            </a:defRPr>
          </a:pPr>
          <a:endParaRPr lang="en-US"/>
        </a:p>
      </c:txPr>
    </c:legend>
    <c:plotVisOnly val="1"/>
  </c:chart>
  <c:txPr>
    <a:bodyPr/>
    <a:lstStyle/>
    <a:p>
      <a:pPr>
        <a:defRPr sz="1200"/>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0.23893</cdr:x>
      <cdr:y>0.15854</cdr:y>
    </cdr:from>
    <cdr:to>
      <cdr:x>0.26318</cdr:x>
      <cdr:y>0.21599</cdr:y>
    </cdr:to>
    <cdr:sp macro="" textlink="">
      <cdr:nvSpPr>
        <cdr:cNvPr id="2" name="TextBox 1"/>
        <cdr:cNvSpPr txBox="1"/>
      </cdr:nvSpPr>
      <cdr:spPr>
        <a:xfrm xmlns:a="http://schemas.openxmlformats.org/drawingml/2006/main">
          <a:off x="2065337" y="893747"/>
          <a:ext cx="20955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0.58494</cdr:x>
      <cdr:y>0.23796</cdr:y>
    </cdr:from>
    <cdr:to>
      <cdr:x>0.64775</cdr:x>
      <cdr:y>0.30217</cdr:y>
    </cdr:to>
    <cdr:sp macro="" textlink="">
      <cdr:nvSpPr>
        <cdr:cNvPr id="3" name="TextBox 2"/>
        <cdr:cNvSpPr txBox="1"/>
      </cdr:nvSpPr>
      <cdr:spPr>
        <a:xfrm xmlns:a="http://schemas.openxmlformats.org/drawingml/2006/main">
          <a:off x="5056188" y="1341422"/>
          <a:ext cx="542924"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17%</a:t>
          </a:r>
          <a:endParaRPr lang="en-GB" sz="1100" dirty="0"/>
        </a:p>
      </cdr:txBody>
    </cdr:sp>
  </cdr:relSizeAnchor>
  <cdr:relSizeAnchor xmlns:cdr="http://schemas.openxmlformats.org/drawingml/2006/chartDrawing">
    <cdr:from>
      <cdr:x>0.58512</cdr:x>
      <cdr:y>0.3278</cdr:y>
    </cdr:from>
    <cdr:to>
      <cdr:x>0.64793</cdr:x>
      <cdr:y>0.392</cdr:y>
    </cdr:to>
    <cdr:sp macro="" textlink="">
      <cdr:nvSpPr>
        <cdr:cNvPr id="4" name="TextBox 1"/>
        <cdr:cNvSpPr txBox="1"/>
      </cdr:nvSpPr>
      <cdr:spPr>
        <a:xfrm xmlns:a="http://schemas.openxmlformats.org/drawingml/2006/main">
          <a:off x="5057775" y="1847850"/>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22</a:t>
          </a:r>
          <a:r>
            <a:rPr lang="en-GB" sz="1100" dirty="0" smtClean="0"/>
            <a:t>%</a:t>
          </a:r>
          <a:endParaRPr lang="en-GB" sz="1100" dirty="0"/>
        </a:p>
      </cdr:txBody>
    </cdr:sp>
  </cdr:relSizeAnchor>
  <cdr:relSizeAnchor xmlns:cdr="http://schemas.openxmlformats.org/drawingml/2006/chartDrawing">
    <cdr:from>
      <cdr:x>0.58402</cdr:x>
      <cdr:y>0.41735</cdr:y>
    </cdr:from>
    <cdr:to>
      <cdr:x>0.64683</cdr:x>
      <cdr:y>0.48156</cdr:y>
    </cdr:to>
    <cdr:sp macro="" textlink="">
      <cdr:nvSpPr>
        <cdr:cNvPr id="5" name="TextBox 1"/>
        <cdr:cNvSpPr txBox="1"/>
      </cdr:nvSpPr>
      <cdr:spPr>
        <a:xfrm xmlns:a="http://schemas.openxmlformats.org/drawingml/2006/main">
          <a:off x="5048250" y="2352675"/>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24</a:t>
          </a:r>
          <a:r>
            <a:rPr lang="en-GB" sz="1100" dirty="0" smtClean="0"/>
            <a:t>%</a:t>
          </a:r>
          <a:endParaRPr lang="en-GB" sz="1100" dirty="0"/>
        </a:p>
      </cdr:txBody>
    </cdr:sp>
  </cdr:relSizeAnchor>
  <cdr:relSizeAnchor xmlns:cdr="http://schemas.openxmlformats.org/drawingml/2006/chartDrawing">
    <cdr:from>
      <cdr:x>0.58953</cdr:x>
      <cdr:y>0.50352</cdr:y>
    </cdr:from>
    <cdr:to>
      <cdr:x>0.65234</cdr:x>
      <cdr:y>0.56773</cdr:y>
    </cdr:to>
    <cdr:sp macro="" textlink="">
      <cdr:nvSpPr>
        <cdr:cNvPr id="6" name="TextBox 1"/>
        <cdr:cNvSpPr txBox="1"/>
      </cdr:nvSpPr>
      <cdr:spPr>
        <a:xfrm xmlns:a="http://schemas.openxmlformats.org/drawingml/2006/main">
          <a:off x="5095875" y="2838450"/>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3</a:t>
          </a:r>
          <a:r>
            <a:rPr lang="en-GB" sz="1100" dirty="0" smtClean="0"/>
            <a:t>%</a:t>
          </a:r>
          <a:endParaRPr lang="en-GB" sz="1100" dirty="0"/>
        </a:p>
      </cdr:txBody>
    </cdr:sp>
  </cdr:relSizeAnchor>
  <cdr:relSizeAnchor xmlns:cdr="http://schemas.openxmlformats.org/drawingml/2006/chartDrawing">
    <cdr:from>
      <cdr:x>0.58402</cdr:x>
      <cdr:y>0.58969</cdr:y>
    </cdr:from>
    <cdr:to>
      <cdr:x>0.64683</cdr:x>
      <cdr:y>0.6539</cdr:y>
    </cdr:to>
    <cdr:sp macro="" textlink="">
      <cdr:nvSpPr>
        <cdr:cNvPr id="7" name="TextBox 1"/>
        <cdr:cNvSpPr txBox="1"/>
      </cdr:nvSpPr>
      <cdr:spPr>
        <a:xfrm xmlns:a="http://schemas.openxmlformats.org/drawingml/2006/main">
          <a:off x="5048250" y="3324225"/>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14</a:t>
          </a:r>
          <a:r>
            <a:rPr lang="en-GB" sz="1100" dirty="0" smtClean="0"/>
            <a:t>%</a:t>
          </a:r>
          <a:endParaRPr lang="en-GB" sz="1100" dirty="0"/>
        </a:p>
      </cdr:txBody>
    </cdr:sp>
  </cdr:relSizeAnchor>
  <cdr:relSizeAnchor xmlns:cdr="http://schemas.openxmlformats.org/drawingml/2006/chartDrawing">
    <cdr:from>
      <cdr:x>0.58292</cdr:x>
      <cdr:y>0.67925</cdr:y>
    </cdr:from>
    <cdr:to>
      <cdr:x>0.64573</cdr:x>
      <cdr:y>0.74345</cdr:y>
    </cdr:to>
    <cdr:sp macro="" textlink="">
      <cdr:nvSpPr>
        <cdr:cNvPr id="8" name="TextBox 1"/>
        <cdr:cNvSpPr txBox="1"/>
      </cdr:nvSpPr>
      <cdr:spPr>
        <a:xfrm xmlns:a="http://schemas.openxmlformats.org/drawingml/2006/main">
          <a:off x="5038725" y="3829050"/>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10</a:t>
          </a:r>
          <a:r>
            <a:rPr lang="en-GB" sz="1100" dirty="0" smtClean="0"/>
            <a:t>%</a:t>
          </a:r>
          <a:endParaRPr lang="en-GB" sz="1100" dirty="0"/>
        </a:p>
      </cdr:txBody>
    </cdr:sp>
  </cdr:relSizeAnchor>
  <cdr:relSizeAnchor xmlns:cdr="http://schemas.openxmlformats.org/drawingml/2006/chartDrawing">
    <cdr:from>
      <cdr:x>0.58182</cdr:x>
      <cdr:y>0.7688</cdr:y>
    </cdr:from>
    <cdr:to>
      <cdr:x>0.64463</cdr:x>
      <cdr:y>0.83301</cdr:y>
    </cdr:to>
    <cdr:sp macro="" textlink="">
      <cdr:nvSpPr>
        <cdr:cNvPr id="9" name="TextBox 1"/>
        <cdr:cNvSpPr txBox="1"/>
      </cdr:nvSpPr>
      <cdr:spPr>
        <a:xfrm xmlns:a="http://schemas.openxmlformats.org/drawingml/2006/main">
          <a:off x="5029200" y="4333875"/>
          <a:ext cx="542924"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GB" dirty="0" smtClean="0"/>
            <a:t>11</a:t>
          </a:r>
          <a:r>
            <a:rPr lang="en-GB" sz="1100" dirty="0" smtClean="0"/>
            <a:t>%</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0.19362</cdr:x>
      <cdr:y>0.00996</cdr:y>
    </cdr:from>
    <cdr:to>
      <cdr:x>1</cdr:x>
      <cdr:y>0.14613</cdr:y>
    </cdr:to>
    <cdr:sp macro="" textlink="">
      <cdr:nvSpPr>
        <cdr:cNvPr id="2" name="TextBox 1"/>
        <cdr:cNvSpPr txBox="1"/>
      </cdr:nvSpPr>
      <cdr:spPr>
        <a:xfrm xmlns:a="http://schemas.openxmlformats.org/drawingml/2006/main">
          <a:off x="702659" y="57889"/>
          <a:ext cx="2926366" cy="79114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r>
            <a:rPr lang="en-GB" sz="1600" dirty="0">
              <a:latin typeface="Arial" pitchFamily="34" charset="0"/>
              <a:cs typeface="Arial" pitchFamily="34" charset="0"/>
            </a:rPr>
            <a:t>Cumulative</a:t>
          </a:r>
          <a:r>
            <a:rPr lang="en-GB" sz="1600" baseline="0" dirty="0">
              <a:latin typeface="Arial" pitchFamily="34" charset="0"/>
              <a:cs typeface="Arial" pitchFamily="34" charset="0"/>
            </a:rPr>
            <a:t> </a:t>
          </a:r>
          <a:r>
            <a:rPr lang="en-GB" sz="1600" dirty="0">
              <a:latin typeface="Arial" pitchFamily="34" charset="0"/>
              <a:cs typeface="Arial" pitchFamily="34" charset="0"/>
            </a:rPr>
            <a:t>carbon emissions from energy </a:t>
          </a:r>
          <a:r>
            <a:rPr lang="en-GB" sz="1600" dirty="0" smtClean="0">
              <a:latin typeface="Arial" pitchFamily="34" charset="0"/>
              <a:cs typeface="Arial" pitchFamily="34" charset="0"/>
            </a:rPr>
            <a:t>use at Kew</a:t>
          </a:r>
          <a:endParaRPr lang="en-GB" sz="16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0.29099</cdr:x>
      <cdr:y>0.07511</cdr:y>
    </cdr:from>
    <cdr:to>
      <cdr:x>0.81868</cdr:x>
      <cdr:y>0.2294</cdr:y>
    </cdr:to>
    <cdr:sp macro="" textlink="">
      <cdr:nvSpPr>
        <cdr:cNvPr id="3" name="TextBox 2"/>
        <cdr:cNvSpPr txBox="1"/>
      </cdr:nvSpPr>
      <cdr:spPr>
        <a:xfrm xmlns:a="http://schemas.openxmlformats.org/drawingml/2006/main">
          <a:off x="2552701" y="442845"/>
          <a:ext cx="4629149" cy="9097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ts val="600"/>
            </a:spcBef>
            <a:buFont typeface="Arial" charset="0"/>
            <a:buChar char="•"/>
          </a:pPr>
          <a:r>
            <a:rPr lang="en-GB" sz="1200" baseline="0" dirty="0" smtClean="0">
              <a:latin typeface="Arial" pitchFamily="34" charset="0"/>
              <a:ea typeface="+mn-ea"/>
              <a:cs typeface="Arial" pitchFamily="34" charset="0"/>
            </a:rPr>
            <a:t> </a:t>
          </a:r>
          <a:r>
            <a:rPr lang="en-GB" sz="1400" baseline="0" dirty="0" smtClean="0">
              <a:latin typeface="Arial" pitchFamily="34" charset="0"/>
              <a:ea typeface="+mn-ea"/>
              <a:cs typeface="Arial" pitchFamily="34" charset="0"/>
            </a:rPr>
            <a:t>Halved </a:t>
          </a:r>
          <a:r>
            <a:rPr lang="en-GB" sz="1400" baseline="0" dirty="0">
              <a:latin typeface="Arial" pitchFamily="34" charset="0"/>
              <a:ea typeface="+mn-ea"/>
              <a:cs typeface="Arial" pitchFamily="34" charset="0"/>
            </a:rPr>
            <a:t>total spend requirement for next 30 </a:t>
          </a:r>
          <a:r>
            <a:rPr lang="en-GB" sz="1400" baseline="0" dirty="0" smtClean="0">
              <a:latin typeface="Arial" pitchFamily="34" charset="0"/>
              <a:ea typeface="+mn-ea"/>
              <a:cs typeface="Arial" pitchFamily="34" charset="0"/>
            </a:rPr>
            <a:t>years</a:t>
          </a:r>
        </a:p>
        <a:p xmlns:a="http://schemas.openxmlformats.org/drawingml/2006/main">
          <a:pPr>
            <a:spcBef>
              <a:spcPts val="600"/>
            </a:spcBef>
            <a:buFont typeface="Arial" charset="0"/>
            <a:buChar char="•"/>
          </a:pPr>
          <a:r>
            <a:rPr lang="en-GB" sz="1400" dirty="0">
              <a:latin typeface="Arial" pitchFamily="34" charset="0"/>
              <a:cs typeface="Arial" pitchFamily="34" charset="0"/>
            </a:rPr>
            <a:t> </a:t>
          </a:r>
          <a:r>
            <a:rPr lang="en-GB" sz="1400" dirty="0" smtClean="0">
              <a:latin typeface="Arial" pitchFamily="34" charset="0"/>
              <a:cs typeface="Arial" pitchFamily="34" charset="0"/>
            </a:rPr>
            <a:t>Eliminated 2 of the three spending peaks</a:t>
          </a:r>
        </a:p>
        <a:p xmlns:a="http://schemas.openxmlformats.org/drawingml/2006/main">
          <a:pPr>
            <a:spcBef>
              <a:spcPts val="600"/>
            </a:spcBef>
            <a:buFont typeface="Arial" pitchFamily="34" charset="0"/>
            <a:buChar char="•"/>
          </a:pPr>
          <a:r>
            <a:rPr lang="en-GB" sz="1400" dirty="0">
              <a:latin typeface="Arial" pitchFamily="34" charset="0"/>
              <a:cs typeface="Arial" pitchFamily="34" charset="0"/>
            </a:rPr>
            <a:t> </a:t>
          </a:r>
          <a:r>
            <a:rPr lang="en-GB" sz="1400" baseline="0" dirty="0" smtClean="0">
              <a:latin typeface="Arial" pitchFamily="34" charset="0"/>
              <a:ea typeface="+mn-ea"/>
              <a:cs typeface="Arial" pitchFamily="34" charset="0"/>
            </a:rPr>
            <a:t>Flattened </a:t>
          </a:r>
          <a:r>
            <a:rPr lang="en-GB" sz="1400" baseline="0" dirty="0">
              <a:latin typeface="Arial" pitchFamily="34" charset="0"/>
              <a:ea typeface="+mn-ea"/>
              <a:cs typeface="Arial" pitchFamily="34" charset="0"/>
            </a:rPr>
            <a:t>spend </a:t>
          </a:r>
          <a:r>
            <a:rPr lang="en-GB" sz="1400" baseline="0" dirty="0" smtClean="0">
              <a:latin typeface="Arial" pitchFamily="34" charset="0"/>
              <a:ea typeface="+mn-ea"/>
              <a:cs typeface="Arial" pitchFamily="34" charset="0"/>
            </a:rPr>
            <a:t>profile</a:t>
          </a:r>
        </a:p>
        <a:p xmlns:a="http://schemas.openxmlformats.org/drawingml/2006/main">
          <a:endParaRPr lang="en-GB" sz="12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6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4096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096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1ECD54B-589E-4ABF-AE28-EA24DD667D8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8371"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8375"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193295-E4F6-4713-872C-984A4A2F0FD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193295-E4F6-4713-872C-984A4A2F0FD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5AC4590B-9FE2-4EE2-9E01-EB8B5EED9EC8}" type="slidenum">
              <a:rPr lang="en-GB" smtClean="0">
                <a:latin typeface="Arial" pitchFamily="34" charset="0"/>
              </a:rPr>
              <a:pPr/>
              <a:t>14</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ts val="1209"/>
              </a:spcBef>
            </a:pPr>
            <a:endParaRPr lang="en-GB" dirty="0" smtClean="0"/>
          </a:p>
          <a:p>
            <a:endParaRPr lang="en-GB" dirty="0" smtClean="0"/>
          </a:p>
        </p:txBody>
      </p:sp>
      <p:sp>
        <p:nvSpPr>
          <p:cNvPr id="24580" name="Slide Number Placeholder 3"/>
          <p:cNvSpPr>
            <a:spLocks noGrp="1"/>
          </p:cNvSpPr>
          <p:nvPr>
            <p:ph type="sldNum" sz="quarter" idx="5"/>
          </p:nvPr>
        </p:nvSpPr>
        <p:spPr>
          <a:noFill/>
        </p:spPr>
        <p:txBody>
          <a:bodyPr/>
          <a:lstStyle/>
          <a:p>
            <a:fld id="{B31B0A24-5EFC-47E1-B175-27BFF8C0F37E}" type="slidenum">
              <a:rPr lang="en-GB" smtClean="0"/>
              <a:pPr/>
              <a:t>16</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GB" smtClean="0"/>
              <a:t>The chart shows the £13 million programme by project/work type.</a:t>
            </a:r>
          </a:p>
          <a:p>
            <a:endParaRPr lang="en-GB" smtClean="0"/>
          </a:p>
          <a:p>
            <a:r>
              <a:rPr lang="en-GB" smtClean="0"/>
              <a:t>It should be noted that each project was allocated a main work type to produce this analysis – in reality a number of projects contain elements of 2 or more of these work types</a:t>
            </a:r>
          </a:p>
        </p:txBody>
      </p:sp>
      <p:sp>
        <p:nvSpPr>
          <p:cNvPr id="26628" name="Slide Number Placeholder 3"/>
          <p:cNvSpPr>
            <a:spLocks noGrp="1"/>
          </p:cNvSpPr>
          <p:nvPr>
            <p:ph type="sldNum" sz="quarter" idx="5"/>
          </p:nvPr>
        </p:nvSpPr>
        <p:spPr>
          <a:noFill/>
        </p:spPr>
        <p:txBody>
          <a:bodyPr/>
          <a:lstStyle/>
          <a:p>
            <a:fld id="{7082E526-A0F7-4A52-B9DB-B12F52EFA416}" type="slidenum">
              <a:rPr lang="en-GB" smtClean="0"/>
              <a:pPr/>
              <a:t>17</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cs typeface="Arial" charset="0"/>
            </a:endParaRPr>
          </a:p>
        </p:txBody>
      </p:sp>
      <p:sp>
        <p:nvSpPr>
          <p:cNvPr id="29700" name="Slide Number Placeholder 3"/>
          <p:cNvSpPr>
            <a:spLocks noGrp="1"/>
          </p:cNvSpPr>
          <p:nvPr>
            <p:ph type="sldNum" sz="quarter" idx="5"/>
          </p:nvPr>
        </p:nvSpPr>
        <p:spPr>
          <a:noFill/>
        </p:spPr>
        <p:txBody>
          <a:bodyPr/>
          <a:lstStyle/>
          <a:p>
            <a:fld id="{4051644C-7D51-4E0C-BA39-AAEDD00A60CF}" type="slidenum">
              <a:rPr lang="en-GB" smtClean="0"/>
              <a:pPr/>
              <a:t>18</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914232" y="4679111"/>
            <a:ext cx="4953030" cy="4715629"/>
          </a:xfrm>
          <a:noFill/>
          <a:ln/>
        </p:spPr>
        <p:txBody>
          <a:bodyPr/>
          <a:lstStyle/>
          <a:p>
            <a:pPr>
              <a:spcBef>
                <a:spcPct val="0"/>
              </a:spcBef>
            </a:pPr>
            <a:endParaRPr lang="en-US" smtClean="0"/>
          </a:p>
        </p:txBody>
      </p:sp>
      <p:sp>
        <p:nvSpPr>
          <p:cNvPr id="31748" name="Slide Number Placeholder 3"/>
          <p:cNvSpPr>
            <a:spLocks noGrp="1"/>
          </p:cNvSpPr>
          <p:nvPr>
            <p:ph type="sldNum" sz="quarter" idx="5"/>
          </p:nvPr>
        </p:nvSpPr>
        <p:spPr>
          <a:noFill/>
        </p:spPr>
        <p:txBody>
          <a:bodyPr/>
          <a:lstStyle/>
          <a:p>
            <a:fld id="{008F1010-423E-49B4-8B21-76AEC209E542}" type="slidenum">
              <a:rPr lang="en-GB" smtClean="0"/>
              <a:pPr/>
              <a:t>19</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B3707C3C-CD8B-4679-8697-0BAE3F38089E}" type="slidenum">
              <a:rPr lang="en-GB" smtClean="0"/>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193295-E4F6-4713-872C-984A4A2F0FDE}"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z="1400" dirty="0"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A41CFC8A-4969-48D1-87B8-36CCEFBC7246}" type="slidenum">
              <a:rPr lang="en-GB" smtClean="0">
                <a:latin typeface="Arial" pitchFamily="34" charset="0"/>
              </a:rPr>
              <a:pPr/>
              <a:t>3</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193295-E4F6-4713-872C-984A4A2F0FDE}"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193295-E4F6-4713-872C-984A4A2F0FDE}"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193295-E4F6-4713-872C-984A4A2F0FDE}"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439635C4-40C9-4147-AA85-AD7F98A7A104}" type="slidenum">
              <a:rPr lang="en-GB" smtClean="0">
                <a:latin typeface="Arial" pitchFamily="34" charset="0"/>
              </a:rPr>
              <a:pPr/>
              <a:t>11</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GB" smtClean="0">
                <a:latin typeface="Arial" pitchFamily="34" charset="0"/>
              </a:rPr>
              <a:t>This image represents traditional close control, fixed setpoint  environmental control</a:t>
            </a:r>
          </a:p>
        </p:txBody>
      </p:sp>
      <p:sp>
        <p:nvSpPr>
          <p:cNvPr id="22532" name="Slide Number Placeholder 3"/>
          <p:cNvSpPr>
            <a:spLocks noGrp="1"/>
          </p:cNvSpPr>
          <p:nvPr>
            <p:ph type="sldNum" sz="quarter" idx="5"/>
          </p:nvPr>
        </p:nvSpPr>
        <p:spPr>
          <a:noFill/>
        </p:spPr>
        <p:txBody>
          <a:bodyPr/>
          <a:lstStyle/>
          <a:p>
            <a:fld id="{A0080655-CCF2-4CF4-8399-0FF5E8F2189C}"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GB" smtClean="0">
                <a:latin typeface="Arial" pitchFamily="34" charset="0"/>
              </a:rPr>
              <a:t>This image represents seasonal drift with adjusted setpoint control.</a:t>
            </a:r>
          </a:p>
          <a:p>
            <a:endParaRPr lang="en-GB" smtClean="0">
              <a:latin typeface="Arial" pitchFamily="34" charset="0"/>
            </a:endParaRPr>
          </a:p>
          <a:p>
            <a:r>
              <a:rPr lang="en-GB" smtClean="0">
                <a:latin typeface="Arial" pitchFamily="34" charset="0"/>
              </a:rPr>
              <a:t>Note that conditions still remain within the recommendations of the BS5454/PD5454</a:t>
            </a:r>
          </a:p>
          <a:p>
            <a:endParaRPr lang="en-GB" smtClean="0">
              <a:latin typeface="Arial" pitchFamily="34" charset="0"/>
            </a:endParaRPr>
          </a:p>
          <a:p>
            <a:r>
              <a:rPr lang="en-GB" smtClean="0">
                <a:latin typeface="Arial" pitchFamily="34" charset="0"/>
              </a:rPr>
              <a:t>If you consider the red arrows  as energy inputs to meet control conditions, you  can see that this control strategy requires significantly less energy than traditional close control, fixed set point methods</a:t>
            </a:r>
          </a:p>
          <a:p>
            <a:endParaRPr lang="en-GB" smtClean="0">
              <a:latin typeface="Arial" pitchFamily="34" charset="0"/>
            </a:endParaRPr>
          </a:p>
          <a:p>
            <a:r>
              <a:rPr lang="en-GB" smtClean="0">
                <a:latin typeface="Arial" pitchFamily="34" charset="0"/>
              </a:rPr>
              <a:t>It should also be noted that this control strategy sets the foundation for plant switch off at weekends and overnight, which is our other key method for saving energy while still maintaining the records</a:t>
            </a:r>
          </a:p>
        </p:txBody>
      </p:sp>
      <p:sp>
        <p:nvSpPr>
          <p:cNvPr id="23556" name="Slide Number Placeholder 3"/>
          <p:cNvSpPr>
            <a:spLocks noGrp="1"/>
          </p:cNvSpPr>
          <p:nvPr>
            <p:ph type="sldNum" sz="quarter" idx="5"/>
          </p:nvPr>
        </p:nvSpPr>
        <p:spPr>
          <a:noFill/>
        </p:spPr>
        <p:txBody>
          <a:bodyPr/>
          <a:lstStyle/>
          <a:p>
            <a:fld id="{E09DC331-B1C8-471F-A4A7-FA2B9EABA7BB}" type="slidenum">
              <a:rPr lang="en-GB" smtClean="0">
                <a:latin typeface="Arial" pitchFamily="34" charset="0"/>
              </a:rPr>
              <a:pPr/>
              <a:t>13</a:t>
            </a:fld>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srcRect/>
          <a:stretch>
            <a:fillRect/>
          </a:stretch>
        </p:blipFill>
        <p:spPr bwMode="auto">
          <a:xfrm>
            <a:off x="6357938" y="6299200"/>
            <a:ext cx="2519362" cy="3921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DFDD0D21-3E96-4871-9DBD-A9F3272DBB65}" type="slidenum">
              <a:rPr lang="en-GB"/>
              <a:pPr>
                <a:defRPr/>
              </a:pPr>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48786" y="1051864"/>
            <a:ext cx="8643998" cy="4920596"/>
          </a:xfrm>
        </p:spPr>
        <p:txBody>
          <a:bodyPr/>
          <a:lstStyle>
            <a:lvl1pPr>
              <a:defRPr>
                <a:latin typeface="Calibri" pitchFamily="34" charset="0"/>
                <a:cs typeface="Arial" pitchFamily="34" charset="0"/>
              </a:defRPr>
            </a:lvl1pPr>
            <a:lvl2pPr>
              <a:defRPr>
                <a:latin typeface="Calibri" pitchFamily="34" charset="0"/>
                <a:cs typeface="Arial" pitchFamily="34" charset="0"/>
              </a:defRPr>
            </a:lvl2pPr>
            <a:lvl3pPr>
              <a:defRPr>
                <a:latin typeface="Calibri" pitchFamily="34" charset="0"/>
                <a:cs typeface="Arial" pitchFamily="34" charset="0"/>
              </a:defRPr>
            </a:lvl3pPr>
            <a:lvl4pPr>
              <a:defRPr>
                <a:latin typeface="Calibri" pitchFamily="34" charset="0"/>
                <a:cs typeface="Arial" pitchFamily="34" charset="0"/>
              </a:defRPr>
            </a:lvl4pPr>
            <a:lvl5pPr>
              <a:defRPr>
                <a:latin typeface="Calibri"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7"/>
          <p:cNvSpPr>
            <a:spLocks noGrp="1"/>
          </p:cNvSpPr>
          <p:nvPr>
            <p:ph type="sldNum" sz="quarter" idx="10"/>
          </p:nvPr>
        </p:nvSpPr>
        <p:spPr/>
        <p:txBody>
          <a:bodyPr/>
          <a:lstStyle>
            <a:lvl1pPr>
              <a:defRPr/>
            </a:lvl1pPr>
          </a:lstStyle>
          <a:p>
            <a:pPr>
              <a:defRPr/>
            </a:pPr>
            <a:fld id="{352FA47A-BBB0-438B-9BC9-E74255E78E29}" type="slidenum">
              <a:rPr lang="en-GB"/>
              <a:pPr>
                <a:defRPr/>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1214E88F-9C15-4300-B078-2D1C8FE766B9}" type="slidenum">
              <a:rPr lang="en-GB"/>
              <a:pPr>
                <a:defRPr/>
              </a:pPr>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71488" y="1060490"/>
            <a:ext cx="3986212" cy="478950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66886" y="1060490"/>
            <a:ext cx="3987800" cy="478950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7"/>
          <p:cNvSpPr>
            <a:spLocks noGrp="1"/>
          </p:cNvSpPr>
          <p:nvPr>
            <p:ph type="sldNum" sz="quarter" idx="10"/>
          </p:nvPr>
        </p:nvSpPr>
        <p:spPr/>
        <p:txBody>
          <a:bodyPr/>
          <a:lstStyle>
            <a:lvl1pPr>
              <a:defRPr/>
            </a:lvl1pPr>
          </a:lstStyle>
          <a:p>
            <a:pPr>
              <a:defRPr/>
            </a:pPr>
            <a:fld id="{9DAEF369-D565-48CC-91EE-0AA1A4A9F81C}" type="slidenum">
              <a:rPr lang="en-GB"/>
              <a:pPr>
                <a:defRPr/>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1864"/>
            <a:ext cx="4040188" cy="6828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44046"/>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5025" y="1744046"/>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p:cNvSpPr>
            <a:spLocks noGrp="1"/>
          </p:cNvSpPr>
          <p:nvPr>
            <p:ph type="title"/>
          </p:nvPr>
        </p:nvSpPr>
        <p:spPr>
          <a:xfrm>
            <a:off x="240160" y="302980"/>
            <a:ext cx="8643998" cy="485775"/>
          </a:xfrm>
        </p:spPr>
        <p:txBody>
          <a:bodyPr/>
          <a:lstStyle/>
          <a:p>
            <a:r>
              <a:rPr lang="en-US" smtClean="0"/>
              <a:t>Click to edit Master title style</a:t>
            </a:r>
            <a:endParaRPr lang="en-GB" dirty="0"/>
          </a:p>
        </p:txBody>
      </p:sp>
      <p:sp>
        <p:nvSpPr>
          <p:cNvPr id="8" name="Text Placeholder 2"/>
          <p:cNvSpPr>
            <a:spLocks noGrp="1"/>
          </p:cNvSpPr>
          <p:nvPr>
            <p:ph type="body" idx="10"/>
          </p:nvPr>
        </p:nvSpPr>
        <p:spPr>
          <a:xfrm>
            <a:off x="4643438" y="1051864"/>
            <a:ext cx="4040188" cy="6828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7"/>
          <p:cNvSpPr>
            <a:spLocks noGrp="1"/>
          </p:cNvSpPr>
          <p:nvPr>
            <p:ph type="sldNum" sz="quarter" idx="11"/>
          </p:nvPr>
        </p:nvSpPr>
        <p:spPr/>
        <p:txBody>
          <a:bodyPr/>
          <a:lstStyle>
            <a:lvl1pPr>
              <a:defRPr/>
            </a:lvl1pPr>
          </a:lstStyle>
          <a:p>
            <a:pPr>
              <a:defRPr/>
            </a:pPr>
            <a:fld id="{17F140B7-3EEF-4901-A25A-7B1275119253}" type="slidenum">
              <a:rPr lang="en-GB"/>
              <a:pPr>
                <a:defRPr/>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7"/>
          <p:cNvSpPr>
            <a:spLocks noGrp="1"/>
          </p:cNvSpPr>
          <p:nvPr>
            <p:ph type="sldNum" sz="quarter" idx="10"/>
          </p:nvPr>
        </p:nvSpPr>
        <p:spPr/>
        <p:txBody>
          <a:bodyPr/>
          <a:lstStyle>
            <a:lvl1pPr>
              <a:defRPr/>
            </a:lvl1pPr>
          </a:lstStyle>
          <a:p>
            <a:pPr>
              <a:defRPr/>
            </a:pPr>
            <a:fld id="{6C8EE367-6DC5-48E8-98BD-B969FB3E4107}" type="slidenum">
              <a:rPr lang="en-GB"/>
              <a:pPr>
                <a:defRPr/>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8A830513-765E-4A59-A923-3ABCE7A2D7E9}" type="slidenum">
              <a:rPr lang="en-GB"/>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3008313" cy="71438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785794"/>
            <a:ext cx="5111750" cy="5126055"/>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500174"/>
            <a:ext cx="3008313" cy="4411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E9B5814A-9231-496F-9F45-1167833F96A6}" type="slidenum">
              <a:rPr lang="en-GB"/>
              <a:pPr>
                <a:defRPr/>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5773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38577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12446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CA1CD31-5FA9-4E2F-85B3-B1A6D818FF20}" type="slidenum">
              <a:rPr lang="en-GB"/>
              <a:pPr>
                <a:defRPr/>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107113"/>
            <a:ext cx="9144000" cy="71437"/>
          </a:xfrm>
          <a:prstGeom prst="rect">
            <a:avLst/>
          </a:prstGeom>
          <a:gradFill flip="none" rotWithShape="1">
            <a:gsLst>
              <a:gs pos="18000">
                <a:srgbClr val="CC3333"/>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7" name="Rectangle 2"/>
          <p:cNvSpPr>
            <a:spLocks noGrp="1" noChangeArrowheads="1"/>
          </p:cNvSpPr>
          <p:nvPr>
            <p:ph type="title"/>
          </p:nvPr>
        </p:nvSpPr>
        <p:spPr bwMode="auto">
          <a:xfrm>
            <a:off x="249238" y="303213"/>
            <a:ext cx="8643937"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249238" y="1052513"/>
            <a:ext cx="8643937"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8"/>
          <p:cNvPicPr>
            <a:picLocks noChangeAspect="1" noChangeArrowheads="1"/>
          </p:cNvPicPr>
          <p:nvPr/>
        </p:nvPicPr>
        <p:blipFill>
          <a:blip r:embed="rId11"/>
          <a:srcRect/>
          <a:stretch>
            <a:fillRect/>
          </a:stretch>
        </p:blipFill>
        <p:spPr bwMode="auto">
          <a:xfrm>
            <a:off x="6357938" y="6299200"/>
            <a:ext cx="2519362" cy="392113"/>
          </a:xfrm>
          <a:prstGeom prst="rect">
            <a:avLst/>
          </a:prstGeom>
          <a:noFill/>
          <a:ln w="9525">
            <a:noFill/>
            <a:miter lim="800000"/>
            <a:headEnd/>
            <a:tailEnd/>
          </a:ln>
        </p:spPr>
      </p:pic>
      <p:sp>
        <p:nvSpPr>
          <p:cNvPr id="8" name="Slide Number Placeholder 7"/>
          <p:cNvSpPr>
            <a:spLocks noGrp="1"/>
          </p:cNvSpPr>
          <p:nvPr>
            <p:ph type="sldNum" sz="quarter" idx="4"/>
          </p:nvPr>
        </p:nvSpPr>
        <p:spPr>
          <a:xfrm>
            <a:off x="30163" y="6356350"/>
            <a:ext cx="544512"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17D2CEE1-A79E-4AFD-A9FD-DF1C8966ED5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1"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transition>
    <p:fade/>
  </p:transition>
  <p:hf hdr="0" ftr="0" dt="0"/>
  <p:txStyles>
    <p:titleStyle>
      <a:lvl1pPr algn="l" rtl="0" eaLnBrk="0" fontAlgn="base" hangingPunct="0">
        <a:spcBef>
          <a:spcPct val="0"/>
        </a:spcBef>
        <a:spcAft>
          <a:spcPct val="0"/>
        </a:spcAft>
        <a:defRPr sz="3200" b="1">
          <a:solidFill>
            <a:schemeClr val="tx2"/>
          </a:solidFill>
          <a:latin typeface="Calibri" pitchFamily="34" charset="0"/>
          <a:ea typeface="+mj-ea"/>
          <a:cs typeface="Arial" pitchFamily="34" charset="0"/>
        </a:defRPr>
      </a:lvl1pPr>
      <a:lvl2pPr algn="l" rtl="0" eaLnBrk="0" fontAlgn="base" hangingPunct="0">
        <a:spcBef>
          <a:spcPct val="0"/>
        </a:spcBef>
        <a:spcAft>
          <a:spcPct val="0"/>
        </a:spcAft>
        <a:defRPr sz="3200" b="1">
          <a:solidFill>
            <a:schemeClr val="tx2"/>
          </a:solidFill>
          <a:latin typeface="Calibri" pitchFamily="34" charset="0"/>
          <a:cs typeface="Arial" charset="0"/>
        </a:defRPr>
      </a:lvl2pPr>
      <a:lvl3pPr algn="l" rtl="0" eaLnBrk="0" fontAlgn="base" hangingPunct="0">
        <a:spcBef>
          <a:spcPct val="0"/>
        </a:spcBef>
        <a:spcAft>
          <a:spcPct val="0"/>
        </a:spcAft>
        <a:defRPr sz="3200" b="1">
          <a:solidFill>
            <a:schemeClr val="tx2"/>
          </a:solidFill>
          <a:latin typeface="Calibri" pitchFamily="34" charset="0"/>
          <a:cs typeface="Arial" charset="0"/>
        </a:defRPr>
      </a:lvl3pPr>
      <a:lvl4pPr algn="l" rtl="0" eaLnBrk="0" fontAlgn="base" hangingPunct="0">
        <a:spcBef>
          <a:spcPct val="0"/>
        </a:spcBef>
        <a:spcAft>
          <a:spcPct val="0"/>
        </a:spcAft>
        <a:defRPr sz="3200" b="1">
          <a:solidFill>
            <a:schemeClr val="tx2"/>
          </a:solidFill>
          <a:latin typeface="Calibri" pitchFamily="34" charset="0"/>
          <a:cs typeface="Arial" charset="0"/>
        </a:defRPr>
      </a:lvl4pPr>
      <a:lvl5pPr algn="l" rtl="0" eaLnBrk="0" fontAlgn="base" hangingPunct="0">
        <a:spcBef>
          <a:spcPct val="0"/>
        </a:spcBef>
        <a:spcAft>
          <a:spcPct val="0"/>
        </a:spcAft>
        <a:defRPr sz="3200" b="1">
          <a:solidFill>
            <a:schemeClr val="tx2"/>
          </a:solidFill>
          <a:latin typeface="Calibri" pitchFamily="34" charset="0"/>
          <a:cs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Arial" pitchFamily="34" charset="0"/>
        </a:defRPr>
      </a:lvl1pPr>
      <a:lvl2pPr marL="742950" indent="-285750" algn="l" rtl="0" eaLnBrk="0" fontAlgn="base" hangingPunct="0">
        <a:spcBef>
          <a:spcPct val="20000"/>
        </a:spcBef>
        <a:spcAft>
          <a:spcPct val="0"/>
        </a:spcAft>
        <a:buSzPct val="90000"/>
        <a:buFont typeface="Courier New" pitchFamily="49" charset="0"/>
        <a:buChar char="o"/>
        <a:defRPr sz="2400">
          <a:solidFill>
            <a:schemeClr val="tx1"/>
          </a:solidFill>
          <a:latin typeface="Calibri"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Arial" pitchFamily="34" charset="0"/>
        </a:defRPr>
      </a:lvl3pPr>
      <a:lvl4pPr marL="1600200" indent="-228600" algn="l" rtl="0" eaLnBrk="0" fontAlgn="base" hangingPunct="0">
        <a:spcBef>
          <a:spcPct val="20000"/>
        </a:spcBef>
        <a:spcAft>
          <a:spcPct val="0"/>
        </a:spcAft>
        <a:buChar char="•"/>
        <a:defRPr sz="2400">
          <a:solidFill>
            <a:schemeClr val="tx1"/>
          </a:solidFill>
          <a:latin typeface="Calibri" pitchFamily="34" charset="0"/>
          <a:cs typeface="Arial" pitchFamily="34" charset="0"/>
        </a:defRPr>
      </a:lvl4pPr>
      <a:lvl5pPr marL="2057400" indent="-228600" algn="l" rtl="0" eaLnBrk="0" fontAlgn="base" hangingPunct="0">
        <a:spcBef>
          <a:spcPct val="20000"/>
        </a:spcBef>
        <a:spcAft>
          <a:spcPct val="0"/>
        </a:spcAft>
        <a:buChar char="•"/>
        <a:defRPr sz="2400">
          <a:solidFill>
            <a:schemeClr val="tx1"/>
          </a:solidFill>
          <a:latin typeface="Calibri" pitchFamily="34" charset="0"/>
          <a:cs typeface="Arial" pitchFamily="34" charset="0"/>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18" Type="http://schemas.openxmlformats.org/officeDocument/2006/relationships/image" Target="../media/image62.jpeg"/><Relationship Id="rId26" Type="http://schemas.openxmlformats.org/officeDocument/2006/relationships/image" Target="../media/image40.emf"/><Relationship Id="rId3" Type="http://schemas.openxmlformats.org/officeDocument/2006/relationships/image" Target="../media/image47.emf"/><Relationship Id="rId21" Type="http://schemas.openxmlformats.org/officeDocument/2006/relationships/image" Target="../media/image65.jpeg"/><Relationship Id="rId7" Type="http://schemas.openxmlformats.org/officeDocument/2006/relationships/image" Target="../media/image51.emf"/><Relationship Id="rId12" Type="http://schemas.openxmlformats.org/officeDocument/2006/relationships/image" Target="../media/image56.emf"/><Relationship Id="rId17" Type="http://schemas.openxmlformats.org/officeDocument/2006/relationships/image" Target="../media/image61.jpeg"/><Relationship Id="rId25" Type="http://schemas.openxmlformats.org/officeDocument/2006/relationships/image" Target="../media/image69.jpeg"/><Relationship Id="rId2" Type="http://schemas.openxmlformats.org/officeDocument/2006/relationships/image" Target="../media/image46.emf"/><Relationship Id="rId16" Type="http://schemas.openxmlformats.org/officeDocument/2006/relationships/image" Target="../media/image60.jpeg"/><Relationship Id="rId20"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image" Target="../media/image55.emf"/><Relationship Id="rId24" Type="http://schemas.openxmlformats.org/officeDocument/2006/relationships/image" Target="../media/image68.jpeg"/><Relationship Id="rId5" Type="http://schemas.openxmlformats.org/officeDocument/2006/relationships/image" Target="../media/image49.emf"/><Relationship Id="rId15" Type="http://schemas.openxmlformats.org/officeDocument/2006/relationships/image" Target="../media/image59.jpeg"/><Relationship Id="rId23" Type="http://schemas.openxmlformats.org/officeDocument/2006/relationships/image" Target="../media/image67.jpeg"/><Relationship Id="rId10" Type="http://schemas.openxmlformats.org/officeDocument/2006/relationships/image" Target="../media/image54.emf"/><Relationship Id="rId19" Type="http://schemas.openxmlformats.org/officeDocument/2006/relationships/image" Target="../media/image63.jpeg"/><Relationship Id="rId4" Type="http://schemas.openxmlformats.org/officeDocument/2006/relationships/image" Target="../media/image48.emf"/><Relationship Id="rId9" Type="http://schemas.openxmlformats.org/officeDocument/2006/relationships/image" Target="../media/image53.emf"/><Relationship Id="rId14" Type="http://schemas.openxmlformats.org/officeDocument/2006/relationships/image" Target="../media/image58.jpeg"/><Relationship Id="rId22" Type="http://schemas.openxmlformats.org/officeDocument/2006/relationships/image" Target="../media/image6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wmf"/><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17.jpe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emf"/><Relationship Id="rId18" Type="http://schemas.openxmlformats.org/officeDocument/2006/relationships/image" Target="../media/image41.emf"/><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emf"/><Relationship Id="rId17" Type="http://schemas.openxmlformats.org/officeDocument/2006/relationships/image" Target="../media/image40.emf"/><Relationship Id="rId2" Type="http://schemas.openxmlformats.org/officeDocument/2006/relationships/image" Target="../media/image25.jpeg"/><Relationship Id="rId16" Type="http://schemas.openxmlformats.org/officeDocument/2006/relationships/image" Target="../media/image39.jpeg"/><Relationship Id="rId20" Type="http://schemas.openxmlformats.org/officeDocument/2006/relationships/image" Target="../media/image43.emf"/><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emf"/><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emf"/><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X:\Special Applications\Publications and Marketing\Marketing\Marketing &amp; Comms\Printed material\Departmental stuff\M&amp;C\Corporate brochure\Bentley Holland images\THE NATIONAL ARCHIVES copyright HUGH ALEXANDER.jpg"/>
          <p:cNvPicPr>
            <a:picLocks noChangeAspect="1" noChangeArrowheads="1"/>
          </p:cNvPicPr>
          <p:nvPr/>
        </p:nvPicPr>
        <p:blipFill>
          <a:blip r:embed="rId3"/>
          <a:srcRect/>
          <a:stretch>
            <a:fillRect/>
          </a:stretch>
        </p:blipFill>
        <p:spPr bwMode="auto">
          <a:xfrm>
            <a:off x="0" y="0"/>
            <a:ext cx="9144000" cy="6161088"/>
          </a:xfrm>
          <a:prstGeom prst="rect">
            <a:avLst/>
          </a:prstGeom>
          <a:noFill/>
          <a:ln w="9525">
            <a:noFill/>
            <a:miter lim="800000"/>
            <a:headEnd/>
            <a:tailEnd/>
          </a:ln>
        </p:spPr>
      </p:pic>
      <p:sp>
        <p:nvSpPr>
          <p:cNvPr id="4099" name="Rectangle 3"/>
          <p:cNvSpPr>
            <a:spLocks noChangeArrowheads="1"/>
          </p:cNvSpPr>
          <p:nvPr/>
        </p:nvSpPr>
        <p:spPr bwMode="auto">
          <a:xfrm>
            <a:off x="214313" y="3338513"/>
            <a:ext cx="4498975" cy="2476500"/>
          </a:xfrm>
          <a:prstGeom prst="rect">
            <a:avLst/>
          </a:prstGeom>
          <a:solidFill>
            <a:srgbClr val="CC3333"/>
          </a:solidFill>
          <a:ln w="9525">
            <a:noFill/>
            <a:miter lim="800000"/>
            <a:headEnd/>
            <a:tailEnd/>
          </a:ln>
        </p:spPr>
        <p:txBody>
          <a:bodyPr wrap="none" anchor="ctr"/>
          <a:lstStyle/>
          <a:p>
            <a:endParaRPr lang="en-US" sz="2800">
              <a:latin typeface="Calibri" pitchFamily="34" charset="0"/>
            </a:endParaRPr>
          </a:p>
        </p:txBody>
      </p:sp>
      <p:sp>
        <p:nvSpPr>
          <p:cNvPr id="11" name="Rectangle 9"/>
          <p:cNvSpPr txBox="1">
            <a:spLocks noChangeArrowheads="1"/>
          </p:cNvSpPr>
          <p:nvPr/>
        </p:nvSpPr>
        <p:spPr bwMode="auto">
          <a:xfrm>
            <a:off x="344488" y="4552950"/>
            <a:ext cx="4191000" cy="1184275"/>
          </a:xfrm>
          <a:prstGeom prst="rect">
            <a:avLst/>
          </a:prstGeom>
          <a:noFill/>
          <a:ln w="9525">
            <a:noFill/>
            <a:miter lim="800000"/>
            <a:headEnd/>
            <a:tailEnd/>
          </a:ln>
          <a:effectLst/>
        </p:spPr>
        <p:txBody>
          <a:bodyPr/>
          <a:lstStyle/>
          <a:p>
            <a:pPr>
              <a:lnSpc>
                <a:spcPts val="2500"/>
              </a:lnSpc>
              <a:spcBef>
                <a:spcPct val="20000"/>
              </a:spcBef>
              <a:defRPr/>
            </a:pPr>
            <a:r>
              <a:rPr lang="en-GB" sz="1800" b="1" kern="0" dirty="0">
                <a:solidFill>
                  <a:schemeClr val="bg1"/>
                </a:solidFill>
                <a:latin typeface="+mn-lt"/>
                <a:cs typeface="Arial" pitchFamily="34" charset="0"/>
              </a:rPr>
              <a:t>Oliver Morley</a:t>
            </a:r>
          </a:p>
          <a:p>
            <a:pPr>
              <a:lnSpc>
                <a:spcPts val="2500"/>
              </a:lnSpc>
              <a:spcBef>
                <a:spcPct val="20000"/>
              </a:spcBef>
              <a:defRPr/>
            </a:pPr>
            <a:r>
              <a:rPr lang="en-GB" sz="1800" kern="0" dirty="0">
                <a:solidFill>
                  <a:schemeClr val="bg1"/>
                </a:solidFill>
                <a:latin typeface="+mn-lt"/>
                <a:cs typeface="Arial" pitchFamily="34" charset="0"/>
              </a:rPr>
              <a:t>Chief Executive and Keeper</a:t>
            </a:r>
          </a:p>
          <a:p>
            <a:pPr>
              <a:lnSpc>
                <a:spcPts val="2500"/>
              </a:lnSpc>
              <a:spcBef>
                <a:spcPct val="20000"/>
              </a:spcBef>
              <a:defRPr/>
            </a:pPr>
            <a:r>
              <a:rPr lang="en-GB" sz="1800" kern="0" dirty="0">
                <a:solidFill>
                  <a:schemeClr val="bg1"/>
                </a:solidFill>
                <a:latin typeface="+mn-lt"/>
                <a:cs typeface="Arial" pitchFamily="34" charset="0"/>
              </a:rPr>
              <a:t>The National Archives (UK)</a:t>
            </a:r>
          </a:p>
        </p:txBody>
      </p:sp>
      <p:sp>
        <p:nvSpPr>
          <p:cNvPr id="4101" name="Rectangle 10"/>
          <p:cNvSpPr txBox="1">
            <a:spLocks noChangeArrowheads="1"/>
          </p:cNvSpPr>
          <p:nvPr/>
        </p:nvSpPr>
        <p:spPr bwMode="auto">
          <a:xfrm>
            <a:off x="252413" y="3451225"/>
            <a:ext cx="4424362" cy="993775"/>
          </a:xfrm>
          <a:prstGeom prst="rect">
            <a:avLst/>
          </a:prstGeom>
          <a:noFill/>
          <a:ln w="9525">
            <a:noFill/>
            <a:miter lim="800000"/>
            <a:headEnd/>
            <a:tailEnd/>
          </a:ln>
        </p:spPr>
        <p:txBody>
          <a:bodyPr/>
          <a:lstStyle/>
          <a:p>
            <a:r>
              <a:rPr lang="en-GB" sz="2000" b="1">
                <a:solidFill>
                  <a:schemeClr val="bg1"/>
                </a:solidFill>
              </a:rPr>
              <a:t>Modelling for decision making: </a:t>
            </a:r>
            <a:r>
              <a:rPr lang="en-GB" sz="2000">
                <a:solidFill>
                  <a:schemeClr val="bg1"/>
                </a:solidFill>
              </a:rPr>
              <a:t>Simulating the building environment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solidFill>
                  <a:srgbClr val="C00000"/>
                </a:solidFill>
              </a:rPr>
              <a:t>System upgrades</a:t>
            </a:r>
          </a:p>
        </p:txBody>
      </p:sp>
      <p:graphicFrame>
        <p:nvGraphicFramePr>
          <p:cNvPr id="5" name="Table 4"/>
          <p:cNvGraphicFramePr>
            <a:graphicFrameLocks noGrp="1"/>
          </p:cNvGraphicFramePr>
          <p:nvPr/>
        </p:nvGraphicFramePr>
        <p:xfrm>
          <a:off x="260350" y="1144588"/>
          <a:ext cx="6101540" cy="4739782"/>
        </p:xfrm>
        <a:graphic>
          <a:graphicData uri="http://schemas.openxmlformats.org/drawingml/2006/table">
            <a:tbl>
              <a:tblPr firstRow="1" bandRow="1">
                <a:tableStyleId>{5C22544A-7EE6-4342-B048-85BDC9FD1C3A}</a:tableStyleId>
              </a:tblPr>
              <a:tblGrid>
                <a:gridCol w="1424292"/>
                <a:gridCol w="4677248"/>
              </a:tblGrid>
              <a:tr h="291394">
                <a:tc>
                  <a:txBody>
                    <a:bodyPr/>
                    <a:lstStyle/>
                    <a:p>
                      <a:r>
                        <a:rPr lang="en-GB" sz="1800" b="0" kern="1200" dirty="0" smtClean="0">
                          <a:solidFill>
                            <a:schemeClr val="tx1"/>
                          </a:solidFill>
                          <a:latin typeface="Calibri" pitchFamily="34" charset="0"/>
                          <a:ea typeface="+mn-ea"/>
                          <a:cs typeface="+mn-cs"/>
                        </a:rPr>
                        <a:t>2007-2008</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Q2 Replaced failed repository chillers</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71">
                <a:tc>
                  <a:txBody>
                    <a:bodyPr/>
                    <a:lstStyle/>
                    <a:p>
                      <a:r>
                        <a:rPr lang="en-GB" sz="1800" b="0" kern="1200" dirty="0" smtClean="0">
                          <a:solidFill>
                            <a:schemeClr val="tx1"/>
                          </a:solidFill>
                          <a:latin typeface="Calibri" pitchFamily="34" charset="0"/>
                          <a:ea typeface="+mn-ea"/>
                          <a:cs typeface="+mn-cs"/>
                        </a:rPr>
                        <a:t>2008-2009</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smtClean="0">
                          <a:latin typeface="Calibri" pitchFamily="34" charset="0"/>
                        </a:rPr>
                        <a:t>Q1 Installation of repository fresh air dehumidification pre-treatment</a:t>
                      </a:r>
                      <a:endParaRPr lang="en-GB" sz="1800" b="0" kern="1200" dirty="0" smtClean="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71">
                <a:tc>
                  <a:txBody>
                    <a:bodyPr/>
                    <a:lstStyle/>
                    <a:p>
                      <a:r>
                        <a:rPr lang="en-GB" sz="1800" b="0" kern="1200" dirty="0" smtClean="0">
                          <a:solidFill>
                            <a:schemeClr val="tx1"/>
                          </a:solidFill>
                          <a:latin typeface="Calibri" pitchFamily="34" charset="0"/>
                          <a:ea typeface="+mn-ea"/>
                          <a:cs typeface="+mn-cs"/>
                        </a:rPr>
                        <a:t>2009-2010</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Q1&amp;2 Installation of voltage optimisation equipment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71">
                <a:tc>
                  <a:txBody>
                    <a:bodyPr/>
                    <a:lstStyle/>
                    <a:p>
                      <a:endParaRPr lang="en-GB" sz="1800" b="0" kern="1200" dirty="0" smtClean="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Q1&amp;2 Installation of Energy</a:t>
                      </a:r>
                      <a:r>
                        <a:rPr lang="en-GB" sz="1800" b="0" kern="1200" baseline="0" dirty="0" smtClean="0">
                          <a:solidFill>
                            <a:schemeClr val="tx1"/>
                          </a:solidFill>
                          <a:latin typeface="Calibri" pitchFamily="34" charset="0"/>
                          <a:ea typeface="+mn-ea"/>
                          <a:cs typeface="+mn-cs"/>
                        </a:rPr>
                        <a:t> Monitoring System</a:t>
                      </a:r>
                      <a:endParaRPr lang="en-GB" sz="1800" b="0" kern="1200" dirty="0" smtClean="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71">
                <a:tc>
                  <a:txBody>
                    <a:bodyPr/>
                    <a:lstStyle/>
                    <a:p>
                      <a:endParaRPr lang="en-GB" sz="1800" b="0" kern="1200" dirty="0" smtClean="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Q1&amp;2 Building Management</a:t>
                      </a:r>
                      <a:r>
                        <a:rPr lang="en-GB" sz="1800" b="0" kern="1200" baseline="0" dirty="0" smtClean="0">
                          <a:solidFill>
                            <a:schemeClr val="tx1"/>
                          </a:solidFill>
                          <a:latin typeface="Calibri" pitchFamily="34" charset="0"/>
                          <a:ea typeface="+mn-ea"/>
                          <a:cs typeface="+mn-cs"/>
                        </a:rPr>
                        <a:t> System upgrade</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1394">
                <a:tc>
                  <a:txBody>
                    <a:bodyPr/>
                    <a:lstStyle/>
                    <a:p>
                      <a:endParaRPr lang="en-GB" sz="1800" b="0" kern="1200" dirty="0" smtClean="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Cooling Tower refurbishment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1394">
                <a:tc>
                  <a:txBody>
                    <a:bodyPr/>
                    <a:lstStyle/>
                    <a:p>
                      <a:r>
                        <a:rPr lang="en-GB" sz="1800" b="0" kern="1200" dirty="0" smtClean="0">
                          <a:solidFill>
                            <a:schemeClr val="tx1"/>
                          </a:solidFill>
                          <a:latin typeface="Calibri" pitchFamily="34" charset="0"/>
                          <a:ea typeface="+mn-ea"/>
                          <a:cs typeface="+mn-cs"/>
                        </a:rPr>
                        <a:t>2010-2011</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 </a:t>
                      </a:r>
                      <a:r>
                        <a:rPr lang="en-GB" sz="1800" b="0" kern="1200" dirty="0" err="1" smtClean="0">
                          <a:solidFill>
                            <a:schemeClr val="tx1"/>
                          </a:solidFill>
                          <a:latin typeface="Calibri" pitchFamily="34" charset="0"/>
                          <a:ea typeface="+mn-ea"/>
                          <a:cs typeface="+mn-cs"/>
                        </a:rPr>
                        <a:t>Chiller</a:t>
                      </a:r>
                      <a:r>
                        <a:rPr lang="en-GB" sz="1800" b="0" kern="1200" dirty="0" smtClean="0">
                          <a:solidFill>
                            <a:schemeClr val="tx1"/>
                          </a:solidFill>
                          <a:latin typeface="Calibri" pitchFamily="34" charset="0"/>
                          <a:ea typeface="+mn-ea"/>
                          <a:cs typeface="+mn-cs"/>
                        </a:rPr>
                        <a:t> replacement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1394">
                <a:tc>
                  <a:txBody>
                    <a:bodyPr/>
                    <a:lstStyle/>
                    <a:p>
                      <a:endParaRPr lang="en-GB" sz="1800" b="0" kern="1200" dirty="0" smtClean="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 Boiler replacement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5371">
                <a:tc>
                  <a:txBody>
                    <a:bodyPr/>
                    <a:lstStyle/>
                    <a:p>
                      <a:endParaRPr lang="en-GB" sz="1800" b="0" kern="1200" dirty="0" smtClean="0">
                        <a:solidFill>
                          <a:schemeClr val="tx1"/>
                        </a:solidFill>
                        <a:latin typeface="Calibri" pitchFamily="34" charset="0"/>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Q1&amp;2 Building Management System upgrade (phase 2)</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1394">
                <a:tc>
                  <a:txBody>
                    <a:bodyPr/>
                    <a:lstStyle/>
                    <a:p>
                      <a:r>
                        <a:rPr lang="en-GB" sz="1800" b="0" kern="1200" dirty="0" smtClean="0">
                          <a:solidFill>
                            <a:schemeClr val="tx1"/>
                          </a:solidFill>
                          <a:latin typeface="Calibri" pitchFamily="34" charset="0"/>
                          <a:ea typeface="+mn-ea"/>
                          <a:cs typeface="+mn-cs"/>
                        </a:rPr>
                        <a:t>2011-2012</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800" b="0" kern="1200" dirty="0" smtClean="0">
                          <a:solidFill>
                            <a:schemeClr val="tx1"/>
                          </a:solidFill>
                          <a:latin typeface="Calibri" pitchFamily="34" charset="0"/>
                          <a:ea typeface="+mn-ea"/>
                          <a:cs typeface="+mn-cs"/>
                        </a:rPr>
                        <a:t>Q1 Humidification</a:t>
                      </a:r>
                      <a:r>
                        <a:rPr lang="en-GB" sz="1800" b="0" kern="1200" baseline="0" dirty="0" smtClean="0">
                          <a:solidFill>
                            <a:schemeClr val="tx1"/>
                          </a:solidFill>
                          <a:latin typeface="Calibri" pitchFamily="34" charset="0"/>
                          <a:ea typeface="+mn-ea"/>
                          <a:cs typeface="+mn-cs"/>
                        </a:rPr>
                        <a:t> upgrade</a:t>
                      </a:r>
                      <a:endParaRPr lang="en-GB" sz="1800" b="0" kern="1200" dirty="0" smtClean="0">
                        <a:solidFill>
                          <a:schemeClr val="tx1"/>
                        </a:solidFill>
                        <a:latin typeface="Calibri" pitchFamily="34" charset="0"/>
                        <a:ea typeface="+mn-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13336" name="Picture 33"/>
          <p:cNvPicPr>
            <a:picLocks noChangeAspect="1" noChangeArrowheads="1"/>
          </p:cNvPicPr>
          <p:nvPr/>
        </p:nvPicPr>
        <p:blipFill>
          <a:blip r:embed="rId2"/>
          <a:srcRect/>
          <a:stretch>
            <a:fillRect/>
          </a:stretch>
        </p:blipFill>
        <p:spPr bwMode="auto">
          <a:xfrm>
            <a:off x="6894513" y="2495550"/>
            <a:ext cx="1903412" cy="1736725"/>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6894513" y="2487613"/>
            <a:ext cx="1903412" cy="1736725"/>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6894513" y="2487613"/>
            <a:ext cx="1903412" cy="1736725"/>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6894513" y="2487613"/>
            <a:ext cx="1903412" cy="1736725"/>
          </a:xfrm>
          <a:prstGeom prst="rect">
            <a:avLst/>
          </a:prstGeom>
          <a:noFill/>
          <a:ln w="9525">
            <a:noFill/>
            <a:miter lim="800000"/>
            <a:headEnd/>
            <a:tailEnd/>
          </a:ln>
        </p:spPr>
      </p:pic>
      <p:pic>
        <p:nvPicPr>
          <p:cNvPr id="12" name="Picture 2"/>
          <p:cNvPicPr>
            <a:picLocks noChangeAspect="1" noChangeArrowheads="1"/>
          </p:cNvPicPr>
          <p:nvPr/>
        </p:nvPicPr>
        <p:blipFill>
          <a:blip r:embed="rId6"/>
          <a:srcRect/>
          <a:stretch>
            <a:fillRect/>
          </a:stretch>
        </p:blipFill>
        <p:spPr bwMode="auto">
          <a:xfrm>
            <a:off x="6894513" y="2487613"/>
            <a:ext cx="1903412" cy="1736725"/>
          </a:xfrm>
          <a:prstGeom prst="rect">
            <a:avLst/>
          </a:prstGeom>
          <a:noFill/>
          <a:ln w="9525">
            <a:noFill/>
            <a:miter lim="800000"/>
            <a:headEnd/>
            <a:tailEnd/>
          </a:ln>
        </p:spPr>
      </p:pic>
      <p:pic>
        <p:nvPicPr>
          <p:cNvPr id="13" name="Picture 2"/>
          <p:cNvPicPr>
            <a:picLocks noChangeAspect="1" noChangeArrowheads="1"/>
          </p:cNvPicPr>
          <p:nvPr/>
        </p:nvPicPr>
        <p:blipFill>
          <a:blip r:embed="rId7"/>
          <a:srcRect/>
          <a:stretch>
            <a:fillRect/>
          </a:stretch>
        </p:blipFill>
        <p:spPr bwMode="auto">
          <a:xfrm>
            <a:off x="6894513" y="2487613"/>
            <a:ext cx="1903412" cy="1736725"/>
          </a:xfrm>
          <a:prstGeom prst="rect">
            <a:avLst/>
          </a:prstGeom>
          <a:noFill/>
          <a:ln w="9525">
            <a:noFill/>
            <a:miter lim="800000"/>
            <a:headEnd/>
            <a:tailEnd/>
          </a:ln>
        </p:spPr>
      </p:pic>
      <p:pic>
        <p:nvPicPr>
          <p:cNvPr id="14" name="Picture 2"/>
          <p:cNvPicPr>
            <a:picLocks noChangeAspect="1" noChangeArrowheads="1"/>
          </p:cNvPicPr>
          <p:nvPr/>
        </p:nvPicPr>
        <p:blipFill>
          <a:blip r:embed="rId8"/>
          <a:srcRect/>
          <a:stretch>
            <a:fillRect/>
          </a:stretch>
        </p:blipFill>
        <p:spPr bwMode="auto">
          <a:xfrm>
            <a:off x="6894513" y="2487613"/>
            <a:ext cx="1903412" cy="1736725"/>
          </a:xfrm>
          <a:prstGeom prst="rect">
            <a:avLst/>
          </a:prstGeom>
          <a:noFill/>
          <a:ln w="9525">
            <a:noFill/>
            <a:miter lim="800000"/>
            <a:headEnd/>
            <a:tailEnd/>
          </a:ln>
        </p:spPr>
      </p:pic>
      <p:pic>
        <p:nvPicPr>
          <p:cNvPr id="15" name="Picture 2"/>
          <p:cNvPicPr>
            <a:picLocks noChangeAspect="1" noChangeArrowheads="1"/>
          </p:cNvPicPr>
          <p:nvPr/>
        </p:nvPicPr>
        <p:blipFill>
          <a:blip r:embed="rId9"/>
          <a:srcRect/>
          <a:stretch>
            <a:fillRect/>
          </a:stretch>
        </p:blipFill>
        <p:spPr bwMode="auto">
          <a:xfrm>
            <a:off x="6894513" y="2487613"/>
            <a:ext cx="1903412" cy="1736725"/>
          </a:xfrm>
          <a:prstGeom prst="rect">
            <a:avLst/>
          </a:prstGeom>
          <a:noFill/>
          <a:ln w="9525">
            <a:noFill/>
            <a:miter lim="800000"/>
            <a:headEnd/>
            <a:tailEnd/>
          </a:ln>
        </p:spPr>
      </p:pic>
      <p:pic>
        <p:nvPicPr>
          <p:cNvPr id="16" name="Picture 2"/>
          <p:cNvPicPr>
            <a:picLocks noChangeAspect="1" noChangeArrowheads="1"/>
          </p:cNvPicPr>
          <p:nvPr/>
        </p:nvPicPr>
        <p:blipFill>
          <a:blip r:embed="rId10"/>
          <a:srcRect/>
          <a:stretch>
            <a:fillRect/>
          </a:stretch>
        </p:blipFill>
        <p:spPr bwMode="auto">
          <a:xfrm>
            <a:off x="6894513" y="2487613"/>
            <a:ext cx="1903412" cy="1736725"/>
          </a:xfrm>
          <a:prstGeom prst="rect">
            <a:avLst/>
          </a:prstGeom>
          <a:noFill/>
          <a:ln w="9525">
            <a:noFill/>
            <a:miter lim="800000"/>
            <a:headEnd/>
            <a:tailEnd/>
          </a:ln>
        </p:spPr>
      </p:pic>
      <p:pic>
        <p:nvPicPr>
          <p:cNvPr id="17" name="Picture 2"/>
          <p:cNvPicPr>
            <a:picLocks noChangeAspect="1" noChangeArrowheads="1"/>
          </p:cNvPicPr>
          <p:nvPr/>
        </p:nvPicPr>
        <p:blipFill>
          <a:blip r:embed="rId11"/>
          <a:srcRect/>
          <a:stretch>
            <a:fillRect/>
          </a:stretch>
        </p:blipFill>
        <p:spPr bwMode="auto">
          <a:xfrm>
            <a:off x="6894513" y="2487613"/>
            <a:ext cx="1903412" cy="1736725"/>
          </a:xfrm>
          <a:prstGeom prst="rect">
            <a:avLst/>
          </a:prstGeom>
          <a:noFill/>
          <a:ln w="9525">
            <a:noFill/>
            <a:miter lim="800000"/>
            <a:headEnd/>
            <a:tailEnd/>
          </a:ln>
        </p:spPr>
      </p:pic>
      <p:pic>
        <p:nvPicPr>
          <p:cNvPr id="18" name="Picture 2"/>
          <p:cNvPicPr>
            <a:picLocks noChangeAspect="1" noChangeArrowheads="1"/>
          </p:cNvPicPr>
          <p:nvPr/>
        </p:nvPicPr>
        <p:blipFill>
          <a:blip r:embed="rId12"/>
          <a:srcRect/>
          <a:stretch>
            <a:fillRect/>
          </a:stretch>
        </p:blipFill>
        <p:spPr bwMode="auto">
          <a:xfrm>
            <a:off x="6894513" y="2487613"/>
            <a:ext cx="1903412" cy="1736725"/>
          </a:xfrm>
          <a:prstGeom prst="rect">
            <a:avLst/>
          </a:prstGeom>
          <a:noFill/>
          <a:ln w="9525">
            <a:noFill/>
            <a:miter lim="800000"/>
            <a:headEnd/>
            <a:tailEnd/>
          </a:ln>
        </p:spPr>
      </p:pic>
      <p:pic>
        <p:nvPicPr>
          <p:cNvPr id="19" name="Picture 2"/>
          <p:cNvPicPr>
            <a:picLocks noChangeAspect="1" noChangeArrowheads="1"/>
          </p:cNvPicPr>
          <p:nvPr/>
        </p:nvPicPr>
        <p:blipFill>
          <a:blip r:embed="rId13"/>
          <a:srcRect/>
          <a:stretch>
            <a:fillRect/>
          </a:stretch>
        </p:blipFill>
        <p:spPr bwMode="auto">
          <a:xfrm>
            <a:off x="6894513" y="2487613"/>
            <a:ext cx="1903412" cy="1736725"/>
          </a:xfrm>
          <a:prstGeom prst="rect">
            <a:avLst/>
          </a:prstGeom>
          <a:noFill/>
          <a:ln w="9525">
            <a:noFill/>
            <a:miter lim="800000"/>
            <a:headEnd/>
            <a:tailEnd/>
          </a:ln>
        </p:spPr>
      </p:pic>
      <p:pic>
        <p:nvPicPr>
          <p:cNvPr id="20" name="Picture 2" descr="X:\Programs\Hanwell\2009 monthly data\3rd Floor Q1 Permanence photos\3Jan2009Perm.JPG"/>
          <p:cNvPicPr>
            <a:picLocks noChangeAspect="1" noChangeArrowheads="1"/>
          </p:cNvPicPr>
          <p:nvPr/>
        </p:nvPicPr>
        <p:blipFill>
          <a:blip r:embed="rId14"/>
          <a:srcRect/>
          <a:stretch>
            <a:fillRect/>
          </a:stretch>
        </p:blipFill>
        <p:spPr bwMode="auto">
          <a:xfrm>
            <a:off x="6880225" y="2487613"/>
            <a:ext cx="1903413" cy="1736725"/>
          </a:xfrm>
          <a:prstGeom prst="rect">
            <a:avLst/>
          </a:prstGeom>
          <a:noFill/>
          <a:ln w="9525">
            <a:noFill/>
            <a:miter lim="800000"/>
            <a:headEnd/>
            <a:tailEnd/>
          </a:ln>
        </p:spPr>
      </p:pic>
      <p:pic>
        <p:nvPicPr>
          <p:cNvPr id="21" name="Picture 2" descr="X:\Programs\Hanwell\2009 monthly data\3rd Floor Q1 Permanence photos\3Feb2009Perm.JPG"/>
          <p:cNvPicPr>
            <a:picLocks noChangeAspect="1" noChangeArrowheads="1"/>
          </p:cNvPicPr>
          <p:nvPr/>
        </p:nvPicPr>
        <p:blipFill>
          <a:blip r:embed="rId15"/>
          <a:srcRect/>
          <a:stretch>
            <a:fillRect/>
          </a:stretch>
        </p:blipFill>
        <p:spPr bwMode="auto">
          <a:xfrm>
            <a:off x="6880225" y="2487613"/>
            <a:ext cx="1903413" cy="1736725"/>
          </a:xfrm>
          <a:prstGeom prst="rect">
            <a:avLst/>
          </a:prstGeom>
          <a:noFill/>
          <a:ln w="9525">
            <a:noFill/>
            <a:miter lim="800000"/>
            <a:headEnd/>
            <a:tailEnd/>
          </a:ln>
        </p:spPr>
      </p:pic>
      <p:pic>
        <p:nvPicPr>
          <p:cNvPr id="22" name="Picture 2" descr="X:\Programs\Hanwell\2009 monthly data\3rd Floor Q1 Permanence photos\3Mar2009Perm.JPG"/>
          <p:cNvPicPr>
            <a:picLocks noChangeAspect="1" noChangeArrowheads="1"/>
          </p:cNvPicPr>
          <p:nvPr/>
        </p:nvPicPr>
        <p:blipFill>
          <a:blip r:embed="rId16"/>
          <a:srcRect/>
          <a:stretch>
            <a:fillRect/>
          </a:stretch>
        </p:blipFill>
        <p:spPr bwMode="auto">
          <a:xfrm>
            <a:off x="6880225" y="2487613"/>
            <a:ext cx="1903413" cy="1736725"/>
          </a:xfrm>
          <a:prstGeom prst="rect">
            <a:avLst/>
          </a:prstGeom>
          <a:noFill/>
          <a:ln w="9525">
            <a:noFill/>
            <a:miter lim="800000"/>
            <a:headEnd/>
            <a:tailEnd/>
          </a:ln>
        </p:spPr>
      </p:pic>
      <p:pic>
        <p:nvPicPr>
          <p:cNvPr id="23" name="Picture 2" descr="X:\Programs\Hanwell\2009 monthly data\3rd Floor Q1 Permanence photos\3Apr2009Perm.JPG"/>
          <p:cNvPicPr>
            <a:picLocks noChangeAspect="1" noChangeArrowheads="1"/>
          </p:cNvPicPr>
          <p:nvPr/>
        </p:nvPicPr>
        <p:blipFill>
          <a:blip r:embed="rId17"/>
          <a:srcRect/>
          <a:stretch>
            <a:fillRect/>
          </a:stretch>
        </p:blipFill>
        <p:spPr bwMode="auto">
          <a:xfrm>
            <a:off x="6880225" y="2487613"/>
            <a:ext cx="1903413" cy="1736725"/>
          </a:xfrm>
          <a:prstGeom prst="rect">
            <a:avLst/>
          </a:prstGeom>
          <a:noFill/>
          <a:ln w="9525">
            <a:noFill/>
            <a:miter lim="800000"/>
            <a:headEnd/>
            <a:tailEnd/>
          </a:ln>
        </p:spPr>
      </p:pic>
      <p:pic>
        <p:nvPicPr>
          <p:cNvPr id="24" name="Picture 2" descr="X:\Programs\Hanwell\2009 monthly data\3rd Floor Q1 Permanence photos\3May2009Perm.JPG"/>
          <p:cNvPicPr>
            <a:picLocks noChangeAspect="1" noChangeArrowheads="1"/>
          </p:cNvPicPr>
          <p:nvPr/>
        </p:nvPicPr>
        <p:blipFill>
          <a:blip r:embed="rId18"/>
          <a:srcRect/>
          <a:stretch>
            <a:fillRect/>
          </a:stretch>
        </p:blipFill>
        <p:spPr bwMode="auto">
          <a:xfrm>
            <a:off x="6880225" y="2487613"/>
            <a:ext cx="1903413" cy="1736725"/>
          </a:xfrm>
          <a:prstGeom prst="rect">
            <a:avLst/>
          </a:prstGeom>
          <a:noFill/>
          <a:ln w="9525">
            <a:noFill/>
            <a:miter lim="800000"/>
            <a:headEnd/>
            <a:tailEnd/>
          </a:ln>
        </p:spPr>
      </p:pic>
      <p:pic>
        <p:nvPicPr>
          <p:cNvPr id="25" name="Picture 2" descr="X:\Programs\Hanwell\2009 monthly data\3rd Floor Q1 Permanence photos\3Jun2009Perm.JPG"/>
          <p:cNvPicPr>
            <a:picLocks noChangeAspect="1" noChangeArrowheads="1"/>
          </p:cNvPicPr>
          <p:nvPr/>
        </p:nvPicPr>
        <p:blipFill>
          <a:blip r:embed="rId19"/>
          <a:srcRect/>
          <a:stretch>
            <a:fillRect/>
          </a:stretch>
        </p:blipFill>
        <p:spPr bwMode="auto">
          <a:xfrm>
            <a:off x="6880225" y="2487613"/>
            <a:ext cx="1903413" cy="1736725"/>
          </a:xfrm>
          <a:prstGeom prst="rect">
            <a:avLst/>
          </a:prstGeom>
          <a:noFill/>
          <a:ln w="9525">
            <a:noFill/>
            <a:miter lim="800000"/>
            <a:headEnd/>
            <a:tailEnd/>
          </a:ln>
        </p:spPr>
      </p:pic>
      <p:pic>
        <p:nvPicPr>
          <p:cNvPr id="26" name="Picture 2" descr="X:\Programs\Hanwell\2009 monthly data\3rd Floor Q1 Permanence photos\3Jul2009Perm.JPG"/>
          <p:cNvPicPr>
            <a:picLocks noChangeAspect="1" noChangeArrowheads="1"/>
          </p:cNvPicPr>
          <p:nvPr/>
        </p:nvPicPr>
        <p:blipFill>
          <a:blip r:embed="rId20"/>
          <a:srcRect/>
          <a:stretch>
            <a:fillRect/>
          </a:stretch>
        </p:blipFill>
        <p:spPr bwMode="auto">
          <a:xfrm>
            <a:off x="6880225" y="2487613"/>
            <a:ext cx="1903413" cy="1736725"/>
          </a:xfrm>
          <a:prstGeom prst="rect">
            <a:avLst/>
          </a:prstGeom>
          <a:noFill/>
          <a:ln w="9525">
            <a:noFill/>
            <a:miter lim="800000"/>
            <a:headEnd/>
            <a:tailEnd/>
          </a:ln>
        </p:spPr>
      </p:pic>
      <p:pic>
        <p:nvPicPr>
          <p:cNvPr id="27" name="Picture 2" descr="X:\Programs\Hanwell\2009 monthly data\3rd Floor Q1 Permanence photos\3Aug2009Perm.JPG"/>
          <p:cNvPicPr>
            <a:picLocks noChangeAspect="1" noChangeArrowheads="1"/>
          </p:cNvPicPr>
          <p:nvPr/>
        </p:nvPicPr>
        <p:blipFill>
          <a:blip r:embed="rId21"/>
          <a:srcRect/>
          <a:stretch>
            <a:fillRect/>
          </a:stretch>
        </p:blipFill>
        <p:spPr bwMode="auto">
          <a:xfrm>
            <a:off x="6880225" y="2487613"/>
            <a:ext cx="1903413" cy="1736725"/>
          </a:xfrm>
          <a:prstGeom prst="rect">
            <a:avLst/>
          </a:prstGeom>
          <a:noFill/>
          <a:ln w="9525">
            <a:noFill/>
            <a:miter lim="800000"/>
            <a:headEnd/>
            <a:tailEnd/>
          </a:ln>
        </p:spPr>
      </p:pic>
      <p:pic>
        <p:nvPicPr>
          <p:cNvPr id="28" name="Picture 2" descr="X:\Programs\Hanwell\2009 monthly data\3rd Floor Q1 Permanence photos\3Sep2009Perm.JPG"/>
          <p:cNvPicPr>
            <a:picLocks noChangeAspect="1" noChangeArrowheads="1"/>
          </p:cNvPicPr>
          <p:nvPr/>
        </p:nvPicPr>
        <p:blipFill>
          <a:blip r:embed="rId22"/>
          <a:srcRect/>
          <a:stretch>
            <a:fillRect/>
          </a:stretch>
        </p:blipFill>
        <p:spPr bwMode="auto">
          <a:xfrm>
            <a:off x="6880225" y="2487613"/>
            <a:ext cx="1903413" cy="1736725"/>
          </a:xfrm>
          <a:prstGeom prst="rect">
            <a:avLst/>
          </a:prstGeom>
          <a:noFill/>
          <a:ln w="9525">
            <a:noFill/>
            <a:miter lim="800000"/>
            <a:headEnd/>
            <a:tailEnd/>
          </a:ln>
        </p:spPr>
      </p:pic>
      <p:pic>
        <p:nvPicPr>
          <p:cNvPr id="29" name="Picture 2" descr="X:\Programs\Hanwell\2009 monthly data\3rd Floor Q1 Permanence photos\3Oct2009Perm.JPG"/>
          <p:cNvPicPr>
            <a:picLocks noChangeAspect="1" noChangeArrowheads="1"/>
          </p:cNvPicPr>
          <p:nvPr/>
        </p:nvPicPr>
        <p:blipFill>
          <a:blip r:embed="rId23"/>
          <a:srcRect/>
          <a:stretch>
            <a:fillRect/>
          </a:stretch>
        </p:blipFill>
        <p:spPr bwMode="auto">
          <a:xfrm>
            <a:off x="6880225" y="2487613"/>
            <a:ext cx="1903413" cy="1736725"/>
          </a:xfrm>
          <a:prstGeom prst="rect">
            <a:avLst/>
          </a:prstGeom>
          <a:noFill/>
          <a:ln w="9525">
            <a:noFill/>
            <a:miter lim="800000"/>
            <a:headEnd/>
            <a:tailEnd/>
          </a:ln>
        </p:spPr>
      </p:pic>
      <p:pic>
        <p:nvPicPr>
          <p:cNvPr id="30" name="Picture 2" descr="X:\Programs\Hanwell\2009 monthly data\3rd Floor Q1 Permanence photos\3Nov2009Perm.JPG"/>
          <p:cNvPicPr>
            <a:picLocks noChangeAspect="1" noChangeArrowheads="1"/>
          </p:cNvPicPr>
          <p:nvPr/>
        </p:nvPicPr>
        <p:blipFill>
          <a:blip r:embed="rId24"/>
          <a:srcRect/>
          <a:stretch>
            <a:fillRect/>
          </a:stretch>
        </p:blipFill>
        <p:spPr bwMode="auto">
          <a:xfrm>
            <a:off x="6880225" y="2487613"/>
            <a:ext cx="1903413" cy="1736725"/>
          </a:xfrm>
          <a:prstGeom prst="rect">
            <a:avLst/>
          </a:prstGeom>
          <a:noFill/>
          <a:ln w="9525">
            <a:noFill/>
            <a:miter lim="800000"/>
            <a:headEnd/>
            <a:tailEnd/>
          </a:ln>
        </p:spPr>
      </p:pic>
      <p:pic>
        <p:nvPicPr>
          <p:cNvPr id="31" name="Picture 2" descr="X:\Programs\Hanwell\2009 monthly data\3rd Floor Q1 Permanence photos\3Dec2009Perm.JPG"/>
          <p:cNvPicPr>
            <a:picLocks noChangeAspect="1" noChangeArrowheads="1"/>
          </p:cNvPicPr>
          <p:nvPr/>
        </p:nvPicPr>
        <p:blipFill>
          <a:blip r:embed="rId25"/>
          <a:srcRect/>
          <a:stretch>
            <a:fillRect/>
          </a:stretch>
        </p:blipFill>
        <p:spPr bwMode="auto">
          <a:xfrm>
            <a:off x="6880225" y="2487613"/>
            <a:ext cx="1903413" cy="1736725"/>
          </a:xfrm>
          <a:prstGeom prst="rect">
            <a:avLst/>
          </a:prstGeom>
          <a:noFill/>
          <a:ln w="9525">
            <a:noFill/>
            <a:miter lim="800000"/>
            <a:headEnd/>
            <a:tailEnd/>
          </a:ln>
        </p:spPr>
      </p:pic>
      <p:pic>
        <p:nvPicPr>
          <p:cNvPr id="13360" name="Picture 4"/>
          <p:cNvPicPr>
            <a:picLocks noChangeAspect="1" noChangeArrowheads="1"/>
          </p:cNvPicPr>
          <p:nvPr/>
        </p:nvPicPr>
        <p:blipFill>
          <a:blip r:embed="rId26"/>
          <a:srcRect/>
          <a:stretch>
            <a:fillRect/>
          </a:stretch>
        </p:blipFill>
        <p:spPr bwMode="auto">
          <a:xfrm>
            <a:off x="7119938" y="4298950"/>
            <a:ext cx="1384300" cy="228600"/>
          </a:xfrm>
          <a:prstGeom prst="rect">
            <a:avLst/>
          </a:prstGeom>
          <a:noFill/>
          <a:ln w="9525">
            <a:noFill/>
            <a:miter lim="800000"/>
            <a:headEnd/>
            <a:tailEnd/>
          </a:ln>
        </p:spPr>
      </p:pic>
      <p:sp>
        <p:nvSpPr>
          <p:cNvPr id="13361" name="Rectangle 32"/>
          <p:cNvSpPr>
            <a:spLocks noChangeArrowheads="1"/>
          </p:cNvSpPr>
          <p:nvPr/>
        </p:nvSpPr>
        <p:spPr bwMode="auto">
          <a:xfrm>
            <a:off x="6738938" y="2076450"/>
            <a:ext cx="2151062" cy="306388"/>
          </a:xfrm>
          <a:prstGeom prst="rect">
            <a:avLst/>
          </a:prstGeom>
          <a:noFill/>
          <a:ln w="9525">
            <a:noFill/>
            <a:miter lim="800000"/>
            <a:headEnd/>
            <a:tailEnd/>
          </a:ln>
        </p:spPr>
        <p:txBody>
          <a:bodyPr wrap="none">
            <a:spAutoFit/>
          </a:bodyPr>
          <a:lstStyle/>
          <a:p>
            <a:r>
              <a:rPr lang="en-GB" sz="1400">
                <a:solidFill>
                  <a:srgbClr val="000000"/>
                </a:solidFill>
                <a:latin typeface="Calibri" pitchFamily="34" charset="0"/>
                <a:cs typeface="Arial" pitchFamily="34" charset="0"/>
              </a:rPr>
              <a:t>Environmental Assessment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3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3300"/>
                            </p:stCondLst>
                            <p:childTnLst>
                              <p:par>
                                <p:cTn id="11" presetID="1" presetClass="entr" presetSubtype="0" fill="hold" nodeType="afterEffect">
                                  <p:stCondLst>
                                    <p:cond delay="3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600"/>
                            </p:stCondLst>
                            <p:childTnLst>
                              <p:par>
                                <p:cTn id="14" presetID="1" presetClass="entr" presetSubtype="0" fill="hold" nodeType="afterEffect">
                                  <p:stCondLst>
                                    <p:cond delay="3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3900"/>
                            </p:stCondLst>
                            <p:childTnLst>
                              <p:par>
                                <p:cTn id="17" presetID="1" presetClass="entr" presetSubtype="0" fill="hold" nodeType="afterEffect">
                                  <p:stCondLst>
                                    <p:cond delay="3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4200"/>
                            </p:stCondLst>
                            <p:childTnLst>
                              <p:par>
                                <p:cTn id="20" presetID="1" presetClass="entr" presetSubtype="0" fill="hold" nodeType="afterEffect">
                                  <p:stCondLst>
                                    <p:cond delay="3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3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4800"/>
                            </p:stCondLst>
                            <p:childTnLst>
                              <p:par>
                                <p:cTn id="26" presetID="1" presetClass="entr" presetSubtype="0" fill="hold" nodeType="afterEffect">
                                  <p:stCondLst>
                                    <p:cond delay="3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5100"/>
                            </p:stCondLst>
                            <p:childTnLst>
                              <p:par>
                                <p:cTn id="29" presetID="1" presetClass="entr" presetSubtype="0" fill="hold" nodeType="afterEffect">
                                  <p:stCondLst>
                                    <p:cond delay="3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400"/>
                            </p:stCondLst>
                            <p:childTnLst>
                              <p:par>
                                <p:cTn id="32" presetID="1" presetClass="entr" presetSubtype="0" fill="hold" nodeType="afterEffect">
                                  <p:stCondLst>
                                    <p:cond delay="3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5700"/>
                            </p:stCondLst>
                            <p:childTnLst>
                              <p:par>
                                <p:cTn id="35" presetID="1" presetClass="entr" presetSubtype="0" fill="hold" nodeType="afterEffect">
                                  <p:stCondLst>
                                    <p:cond delay="30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30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6300"/>
                            </p:stCondLst>
                            <p:childTnLst>
                              <p:par>
                                <p:cTn id="41" presetID="1" presetClass="entr" presetSubtype="0" fill="hold" nodeType="afterEffect">
                                  <p:stCondLst>
                                    <p:cond delay="30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6600"/>
                            </p:stCondLst>
                            <p:childTnLst>
                              <p:par>
                                <p:cTn id="44" presetID="1" presetClass="entr" presetSubtype="0" fill="hold" nodeType="afterEffect">
                                  <p:stCondLst>
                                    <p:cond delay="300"/>
                                  </p:stCondLst>
                                  <p:childTnLst>
                                    <p:set>
                                      <p:cBhvr>
                                        <p:cTn id="45" dur="1" fill="hold">
                                          <p:stCondLst>
                                            <p:cond delay="0"/>
                                          </p:stCondLst>
                                        </p:cTn>
                                        <p:tgtEl>
                                          <p:spTgt spid="22"/>
                                        </p:tgtEl>
                                        <p:attrNameLst>
                                          <p:attrName>style.visibility</p:attrName>
                                        </p:attrNameLst>
                                      </p:cBhvr>
                                      <p:to>
                                        <p:strVal val="visible"/>
                                      </p:to>
                                    </p:set>
                                  </p:childTnLst>
                                </p:cTn>
                              </p:par>
                            </p:childTnLst>
                          </p:cTn>
                        </p:par>
                        <p:par>
                          <p:cTn id="46" fill="hold">
                            <p:stCondLst>
                              <p:cond delay="6900"/>
                            </p:stCondLst>
                            <p:childTnLst>
                              <p:par>
                                <p:cTn id="47" presetID="1" presetClass="entr" presetSubtype="0" fill="hold" nodeType="afterEffect">
                                  <p:stCondLst>
                                    <p:cond delay="3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7200"/>
                            </p:stCondLst>
                            <p:childTnLst>
                              <p:par>
                                <p:cTn id="50" presetID="1" presetClass="entr" presetSubtype="0" fill="hold" nodeType="afterEffect">
                                  <p:stCondLst>
                                    <p:cond delay="300"/>
                                  </p:stCondLst>
                                  <p:childTnLst>
                                    <p:set>
                                      <p:cBhvr>
                                        <p:cTn id="51" dur="1" fill="hold">
                                          <p:stCondLst>
                                            <p:cond delay="0"/>
                                          </p:stCondLst>
                                        </p:cTn>
                                        <p:tgtEl>
                                          <p:spTgt spid="24"/>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300"/>
                                  </p:stCondLst>
                                  <p:childTnLst>
                                    <p:set>
                                      <p:cBhvr>
                                        <p:cTn id="54" dur="1" fill="hold">
                                          <p:stCondLst>
                                            <p:cond delay="0"/>
                                          </p:stCondLst>
                                        </p:cTn>
                                        <p:tgtEl>
                                          <p:spTgt spid="25"/>
                                        </p:tgtEl>
                                        <p:attrNameLst>
                                          <p:attrName>style.visibility</p:attrName>
                                        </p:attrNameLst>
                                      </p:cBhvr>
                                      <p:to>
                                        <p:strVal val="visible"/>
                                      </p:to>
                                    </p:set>
                                  </p:childTnLst>
                                </p:cTn>
                              </p:par>
                            </p:childTnLst>
                          </p:cTn>
                        </p:par>
                        <p:par>
                          <p:cTn id="55" fill="hold">
                            <p:stCondLst>
                              <p:cond delay="7800"/>
                            </p:stCondLst>
                            <p:childTnLst>
                              <p:par>
                                <p:cTn id="56" presetID="1" presetClass="entr" presetSubtype="0" fill="hold" nodeType="afterEffect">
                                  <p:stCondLst>
                                    <p:cond delay="30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8100"/>
                            </p:stCondLst>
                            <p:childTnLst>
                              <p:par>
                                <p:cTn id="59" presetID="1" presetClass="entr" presetSubtype="0" fill="hold" nodeType="afterEffect">
                                  <p:stCondLst>
                                    <p:cond delay="30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p:stCondLst>
                              <p:cond delay="8400"/>
                            </p:stCondLst>
                            <p:childTnLst>
                              <p:par>
                                <p:cTn id="62" presetID="1" presetClass="entr" presetSubtype="0" fill="hold" nodeType="afterEffect">
                                  <p:stCondLst>
                                    <p:cond delay="30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8700"/>
                            </p:stCondLst>
                            <p:childTnLst>
                              <p:par>
                                <p:cTn id="65" presetID="1" presetClass="entr" presetSubtype="0" fill="hold" nodeType="afterEffect">
                                  <p:stCondLst>
                                    <p:cond delay="300"/>
                                  </p:stCondLst>
                                  <p:childTnLst>
                                    <p:set>
                                      <p:cBhvr>
                                        <p:cTn id="66" dur="1" fill="hold">
                                          <p:stCondLst>
                                            <p:cond delay="0"/>
                                          </p:stCondLst>
                                        </p:cTn>
                                        <p:tgtEl>
                                          <p:spTgt spid="29"/>
                                        </p:tgtEl>
                                        <p:attrNameLst>
                                          <p:attrName>style.visibility</p:attrName>
                                        </p:attrNameLst>
                                      </p:cBhvr>
                                      <p:to>
                                        <p:strVal val="visible"/>
                                      </p:to>
                                    </p:set>
                                  </p:childTnLst>
                                </p:cTn>
                              </p:par>
                            </p:childTnLst>
                          </p:cTn>
                        </p:par>
                        <p:par>
                          <p:cTn id="67" fill="hold">
                            <p:stCondLst>
                              <p:cond delay="9000"/>
                            </p:stCondLst>
                            <p:childTnLst>
                              <p:par>
                                <p:cTn id="68" presetID="1" presetClass="entr" presetSubtype="0" fill="hold" nodeType="afterEffect">
                                  <p:stCondLst>
                                    <p:cond delay="300"/>
                                  </p:stCondLst>
                                  <p:childTnLst>
                                    <p:set>
                                      <p:cBhvr>
                                        <p:cTn id="69" dur="1" fill="hold">
                                          <p:stCondLst>
                                            <p:cond delay="0"/>
                                          </p:stCondLst>
                                        </p:cTn>
                                        <p:tgtEl>
                                          <p:spTgt spid="30"/>
                                        </p:tgtEl>
                                        <p:attrNameLst>
                                          <p:attrName>style.visibility</p:attrName>
                                        </p:attrNameLst>
                                      </p:cBhvr>
                                      <p:to>
                                        <p:strVal val="visible"/>
                                      </p:to>
                                    </p:set>
                                  </p:childTnLst>
                                </p:cTn>
                              </p:par>
                            </p:childTnLst>
                          </p:cTn>
                        </p:par>
                        <p:par>
                          <p:cTn id="70" fill="hold">
                            <p:stCondLst>
                              <p:cond delay="9300"/>
                            </p:stCondLst>
                            <p:childTnLst>
                              <p:par>
                                <p:cTn id="71" presetID="1" presetClass="entr" presetSubtype="0" fill="hold" nodeType="afterEffect">
                                  <p:stCondLst>
                                    <p:cond delay="30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1263"/>
            <a:ext cx="9144000" cy="3335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339" name="Title 1"/>
          <p:cNvSpPr>
            <a:spLocks noGrp="1"/>
          </p:cNvSpPr>
          <p:nvPr>
            <p:ph type="title"/>
          </p:nvPr>
        </p:nvSpPr>
        <p:spPr/>
        <p:txBody>
          <a:bodyPr/>
          <a:lstStyle/>
          <a:p>
            <a:pPr eaLnBrk="1" hangingPunct="1"/>
            <a:r>
              <a:rPr lang="en-GB" smtClean="0">
                <a:solidFill>
                  <a:srgbClr val="C00000"/>
                </a:solidFill>
              </a:rPr>
              <a:t>Implementation</a:t>
            </a:r>
          </a:p>
        </p:txBody>
      </p:sp>
      <p:sp>
        <p:nvSpPr>
          <p:cNvPr id="14340" name="Content Placeholder 2"/>
          <p:cNvSpPr>
            <a:spLocks noGrp="1"/>
          </p:cNvSpPr>
          <p:nvPr>
            <p:ph idx="1"/>
          </p:nvPr>
        </p:nvSpPr>
        <p:spPr>
          <a:xfrm>
            <a:off x="249238" y="1052513"/>
            <a:ext cx="8643937" cy="4919662"/>
          </a:xfrm>
        </p:spPr>
        <p:txBody>
          <a:bodyPr/>
          <a:lstStyle/>
          <a:p>
            <a:pPr marL="857250" lvl="1" indent="-457200" eaLnBrk="1" hangingPunct="1">
              <a:buFont typeface="Courier New" pitchFamily="49" charset="0"/>
              <a:buNone/>
            </a:pPr>
            <a:endParaRPr lang="en-GB" sz="1800" smtClean="0">
              <a:solidFill>
                <a:srgbClr val="002060"/>
              </a:solidFill>
            </a:endParaRPr>
          </a:p>
          <a:p>
            <a:pPr marL="457200" indent="-457200" eaLnBrk="1" hangingPunct="1">
              <a:buFontTx/>
              <a:buNone/>
            </a:pPr>
            <a:endParaRPr lang="en-GB" sz="800" smtClean="0">
              <a:solidFill>
                <a:srgbClr val="002060"/>
              </a:solidFill>
            </a:endParaRPr>
          </a:p>
        </p:txBody>
      </p:sp>
      <p:graphicFrame>
        <p:nvGraphicFramePr>
          <p:cNvPr id="5" name="Table 4"/>
          <p:cNvGraphicFramePr>
            <a:graphicFrameLocks noGrp="1"/>
          </p:cNvGraphicFramePr>
          <p:nvPr/>
        </p:nvGraphicFramePr>
        <p:xfrm>
          <a:off x="547688" y="1390650"/>
          <a:ext cx="8096250" cy="4525000"/>
        </p:xfrm>
        <a:graphic>
          <a:graphicData uri="http://schemas.openxmlformats.org/drawingml/2006/table">
            <a:tbl>
              <a:tblPr firstRow="1" bandRow="1">
                <a:tableStyleId>{5FD0F851-EC5A-4D38-B0AD-8093EC10F338}</a:tableStyleId>
              </a:tblPr>
              <a:tblGrid>
                <a:gridCol w="2698750"/>
                <a:gridCol w="2698750"/>
                <a:gridCol w="2698750"/>
              </a:tblGrid>
              <a:tr h="508760">
                <a:tc>
                  <a:txBody>
                    <a:bodyPr/>
                    <a:lstStyle/>
                    <a:p>
                      <a:endParaRPr lang="en-GB" sz="16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Before</a:t>
                      </a:r>
                      <a:endParaRPr lang="en-GB" sz="16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rPr>
                        <a:t>After</a:t>
                      </a:r>
                      <a:endParaRPr lang="en-GB" sz="1600" dirty="0">
                        <a:latin typeface="Calibri" pitchFamily="34" charset="0"/>
                      </a:endParaRPr>
                    </a:p>
                  </a:txBody>
                  <a:tcPr anchor="ctr"/>
                </a:tc>
              </a:tr>
              <a:tr h="508760">
                <a:tc>
                  <a:txBody>
                    <a:bodyPr/>
                    <a:lstStyle/>
                    <a:p>
                      <a:pPr algn="l"/>
                      <a:r>
                        <a:rPr lang="en-GB" sz="1600" dirty="0" smtClean="0">
                          <a:latin typeface="Calibri" pitchFamily="34" charset="0"/>
                        </a:rPr>
                        <a:t>RH</a:t>
                      </a:r>
                      <a:r>
                        <a:rPr lang="en-GB" sz="1600" baseline="0" dirty="0" smtClean="0">
                          <a:latin typeface="Calibri" pitchFamily="34" charset="0"/>
                        </a:rPr>
                        <a:t> and T set points</a:t>
                      </a:r>
                      <a:endParaRPr lang="en-GB" sz="1600" dirty="0">
                        <a:latin typeface="Calibri" pitchFamily="34" charset="0"/>
                      </a:endParaRPr>
                    </a:p>
                  </a:txBody>
                  <a:tcPr anchor="ctr"/>
                </a:tc>
                <a:tc>
                  <a:txBody>
                    <a:bodyPr/>
                    <a:lstStyle/>
                    <a:p>
                      <a:pPr algn="ctr"/>
                      <a:r>
                        <a:rPr lang="en-GB" sz="1600" dirty="0" smtClean="0">
                          <a:latin typeface="Calibri" pitchFamily="34" charset="0"/>
                        </a:rPr>
                        <a:t>Fixed</a:t>
                      </a:r>
                      <a:endParaRPr lang="en-GB" sz="1600" dirty="0">
                        <a:latin typeface="Calibri" pitchFamily="34" charset="0"/>
                      </a:endParaRPr>
                    </a:p>
                  </a:txBody>
                  <a:tcPr anchor="ctr"/>
                </a:tc>
                <a:tc>
                  <a:txBody>
                    <a:bodyPr/>
                    <a:lstStyle/>
                    <a:p>
                      <a:pPr algn="ctr"/>
                      <a:r>
                        <a:rPr lang="en-GB" sz="1600" dirty="0" smtClean="0">
                          <a:latin typeface="Calibri" pitchFamily="34" charset="0"/>
                        </a:rPr>
                        <a:t>Seasonally</a:t>
                      </a:r>
                      <a:r>
                        <a:rPr lang="en-GB" sz="1600" baseline="0" dirty="0" smtClean="0">
                          <a:latin typeface="Calibri" pitchFamily="34" charset="0"/>
                        </a:rPr>
                        <a:t> adjusted</a:t>
                      </a:r>
                      <a:endParaRPr lang="en-GB" sz="1600" dirty="0">
                        <a:latin typeface="Calibri" pitchFamily="34" charset="0"/>
                      </a:endParaRPr>
                    </a:p>
                  </a:txBody>
                  <a:tcPr anchor="ctr"/>
                </a:tc>
              </a:tr>
              <a:tr h="541208">
                <a:tc>
                  <a:txBody>
                    <a:bodyPr/>
                    <a:lstStyle/>
                    <a:p>
                      <a:pPr algn="l"/>
                      <a:r>
                        <a:rPr lang="en-GB" sz="1600" dirty="0" smtClean="0">
                          <a:latin typeface="Calibri" pitchFamily="34" charset="0"/>
                        </a:rPr>
                        <a:t>Allowable fluctuations </a:t>
                      </a:r>
                    </a:p>
                    <a:p>
                      <a:pPr algn="l"/>
                      <a:r>
                        <a:rPr lang="en-GB" sz="1600" dirty="0" smtClean="0">
                          <a:latin typeface="Calibri" pitchFamily="34" charset="0"/>
                        </a:rPr>
                        <a:t>(dead band)</a:t>
                      </a:r>
                    </a:p>
                  </a:txBody>
                  <a:tcPr anchor="ctr">
                    <a:solidFill>
                      <a:srgbClr val="FFFFFF">
                        <a:alpha val="74902"/>
                      </a:srgbClr>
                    </a:solidFill>
                  </a:tcPr>
                </a:tc>
                <a:tc>
                  <a:txBody>
                    <a:bodyPr/>
                    <a:lstStyle/>
                    <a:p>
                      <a:pPr algn="ctr"/>
                      <a:r>
                        <a:rPr lang="en-GB" sz="1600" dirty="0" smtClean="0">
                          <a:latin typeface="Calibri" pitchFamily="34" charset="0"/>
                        </a:rPr>
                        <a:t>Fixed</a:t>
                      </a:r>
                      <a:endParaRPr lang="en-GB" sz="1600" dirty="0">
                        <a:latin typeface="Calibri" pitchFamily="34" charset="0"/>
                      </a:endParaRPr>
                    </a:p>
                  </a:txBody>
                  <a:tcPr anchor="ctr">
                    <a:solidFill>
                      <a:srgbClr val="FFFFFF">
                        <a:alpha val="74902"/>
                      </a:srgbClr>
                    </a:solidFill>
                  </a:tcPr>
                </a:tc>
                <a:tc>
                  <a:txBody>
                    <a:bodyPr/>
                    <a:lstStyle/>
                    <a:p>
                      <a:pPr algn="ctr"/>
                      <a:r>
                        <a:rPr lang="en-GB" sz="1600" dirty="0" smtClean="0">
                          <a:latin typeface="Calibri" pitchFamily="34" charset="0"/>
                        </a:rPr>
                        <a:t>Variable</a:t>
                      </a:r>
                      <a:endParaRPr lang="en-GB" sz="1600" dirty="0">
                        <a:latin typeface="Calibri" pitchFamily="34" charset="0"/>
                      </a:endParaRPr>
                    </a:p>
                  </a:txBody>
                  <a:tcPr anchor="ctr">
                    <a:solidFill>
                      <a:srgbClr val="FFFFFF">
                        <a:alpha val="74902"/>
                      </a:srgbClr>
                    </a:solidFill>
                  </a:tcPr>
                </a:tc>
              </a:tr>
              <a:tr h="508760">
                <a:tc>
                  <a:txBody>
                    <a:bodyPr/>
                    <a:lstStyle/>
                    <a:p>
                      <a:pPr algn="l"/>
                      <a:r>
                        <a:rPr lang="en-GB" sz="1600" dirty="0" smtClean="0">
                          <a:latin typeface="Calibri" pitchFamily="34" charset="0"/>
                        </a:rPr>
                        <a:t>Operational schedule</a:t>
                      </a:r>
                      <a:endParaRPr lang="en-GB" sz="1600" dirty="0">
                        <a:latin typeface="Calibri" pitchFamily="34" charset="0"/>
                      </a:endParaRPr>
                    </a:p>
                  </a:txBody>
                  <a:tcPr anchor="ctr"/>
                </a:tc>
                <a:tc>
                  <a:txBody>
                    <a:bodyPr/>
                    <a:lstStyle/>
                    <a:p>
                      <a:pPr algn="ctr"/>
                      <a:r>
                        <a:rPr lang="en-GB" sz="1600" dirty="0" smtClean="0">
                          <a:latin typeface="Calibri" pitchFamily="34" charset="0"/>
                        </a:rPr>
                        <a:t>On 24/7</a:t>
                      </a:r>
                      <a:endParaRPr lang="en-GB" sz="1600" dirty="0">
                        <a:latin typeface="Calibri" pitchFamily="34" charset="0"/>
                      </a:endParaRPr>
                    </a:p>
                  </a:txBody>
                  <a:tcPr anchor="ctr"/>
                </a:tc>
                <a:tc>
                  <a:txBody>
                    <a:bodyPr/>
                    <a:lstStyle/>
                    <a:p>
                      <a:pPr algn="ctr"/>
                      <a:r>
                        <a:rPr lang="en-GB" sz="1600" dirty="0" smtClean="0">
                          <a:latin typeface="Calibri" pitchFamily="34" charset="0"/>
                        </a:rPr>
                        <a:t>Weekend</a:t>
                      </a:r>
                      <a:r>
                        <a:rPr lang="en-GB" sz="1600" baseline="0" dirty="0" smtClean="0">
                          <a:latin typeface="Calibri" pitchFamily="34" charset="0"/>
                        </a:rPr>
                        <a:t> shutdown</a:t>
                      </a:r>
                    </a:p>
                    <a:p>
                      <a:pPr algn="ctr"/>
                      <a:r>
                        <a:rPr lang="en-GB" sz="1600" baseline="0" dirty="0" smtClean="0">
                          <a:solidFill>
                            <a:srgbClr val="FF0000"/>
                          </a:solidFill>
                          <a:latin typeface="Calibri" pitchFamily="34" charset="0"/>
                        </a:rPr>
                        <a:t>Weeknights shutdown</a:t>
                      </a:r>
                      <a:endParaRPr lang="en-GB" sz="1600" dirty="0">
                        <a:solidFill>
                          <a:srgbClr val="FF0000"/>
                        </a:solidFill>
                        <a:latin typeface="Calibri" pitchFamily="34" charset="0"/>
                      </a:endParaRPr>
                    </a:p>
                  </a:txBody>
                  <a:tcPr anchor="ctr"/>
                </a:tc>
              </a:tr>
              <a:tr h="508760">
                <a:tc>
                  <a:txBody>
                    <a:bodyPr/>
                    <a:lstStyle/>
                    <a:p>
                      <a:pPr marL="0" algn="l" defTabSz="914400" rtl="0" eaLnBrk="1" latinLnBrk="0" hangingPunct="1"/>
                      <a:r>
                        <a:rPr lang="en-GB" sz="1600" kern="1200" dirty="0" smtClean="0">
                          <a:solidFill>
                            <a:schemeClr val="tx1"/>
                          </a:solidFill>
                          <a:latin typeface="Calibri" pitchFamily="34" charset="0"/>
                          <a:ea typeface="+mn-ea"/>
                          <a:cs typeface="+mn-cs"/>
                        </a:rPr>
                        <a:t>Chilled water temperature</a:t>
                      </a:r>
                    </a:p>
                  </a:txBody>
                  <a:tcPr anchor="ctr">
                    <a:solidFill>
                      <a:srgbClr val="FFFFFF">
                        <a:alpha val="74902"/>
                      </a:srgbClr>
                    </a:solidFill>
                  </a:tcPr>
                </a:tc>
                <a:tc>
                  <a:txBody>
                    <a:bodyPr/>
                    <a:lstStyle/>
                    <a:p>
                      <a:pPr marL="0" algn="ctr" defTabSz="914400" rtl="0" eaLnBrk="1" latinLnBrk="0" hangingPunct="1"/>
                      <a:r>
                        <a:rPr lang="en-GB" sz="1600" kern="1200" dirty="0" smtClean="0">
                          <a:solidFill>
                            <a:schemeClr val="tx1"/>
                          </a:solidFill>
                          <a:latin typeface="Calibri" pitchFamily="34" charset="0"/>
                          <a:ea typeface="+mn-ea"/>
                          <a:cs typeface="+mn-cs"/>
                        </a:rPr>
                        <a:t>Fixed</a:t>
                      </a:r>
                    </a:p>
                  </a:txBody>
                  <a:tcPr anchor="ctr">
                    <a:solidFill>
                      <a:srgbClr val="FFFFFF">
                        <a:alpha val="74902"/>
                      </a:srgbClr>
                    </a:solidFill>
                  </a:tcPr>
                </a:tc>
                <a:tc>
                  <a:txBody>
                    <a:bodyPr/>
                    <a:lstStyle/>
                    <a:p>
                      <a:pPr marL="0" algn="ctr" defTabSz="914400" rtl="0" eaLnBrk="1" latinLnBrk="0" hangingPunct="1"/>
                      <a:r>
                        <a:rPr lang="en-GB" sz="1600" kern="1200" dirty="0" smtClean="0">
                          <a:solidFill>
                            <a:schemeClr val="tx1"/>
                          </a:solidFill>
                          <a:latin typeface="Calibri" pitchFamily="34" charset="0"/>
                          <a:ea typeface="+mn-ea"/>
                          <a:cs typeface="+mn-cs"/>
                        </a:rPr>
                        <a:t>Variable in Q1</a:t>
                      </a:r>
                    </a:p>
                  </a:txBody>
                  <a:tcPr anchor="ctr">
                    <a:solidFill>
                      <a:srgbClr val="FFFFFF">
                        <a:alpha val="74902"/>
                      </a:srgbClr>
                    </a:solidFill>
                  </a:tcPr>
                </a:tc>
              </a:tr>
              <a:tr h="508760">
                <a:tc>
                  <a:txBody>
                    <a:bodyPr/>
                    <a:lstStyle/>
                    <a:p>
                      <a:pPr algn="l"/>
                      <a:r>
                        <a:rPr lang="en-GB" sz="1600" dirty="0" smtClean="0">
                          <a:solidFill>
                            <a:schemeClr val="tx1"/>
                          </a:solidFill>
                          <a:latin typeface="Calibri" pitchFamily="34" charset="0"/>
                        </a:rPr>
                        <a:t>Fresh air intake</a:t>
                      </a:r>
                      <a:endParaRPr lang="en-GB" sz="1600" dirty="0">
                        <a:solidFill>
                          <a:schemeClr val="tx1"/>
                        </a:solidFill>
                        <a:latin typeface="Calibri" pitchFamily="34" charset="0"/>
                      </a:endParaRPr>
                    </a:p>
                  </a:txBody>
                  <a:tcPr anchor="ctr"/>
                </a:tc>
                <a:tc>
                  <a:txBody>
                    <a:bodyPr/>
                    <a:lstStyle/>
                    <a:p>
                      <a:pPr algn="ctr"/>
                      <a:r>
                        <a:rPr lang="en-GB" sz="1600" dirty="0" smtClean="0">
                          <a:latin typeface="Calibri" pitchFamily="34" charset="0"/>
                        </a:rPr>
                        <a:t>On 24/7</a:t>
                      </a:r>
                      <a:endParaRPr lang="en-GB" sz="1600" dirty="0">
                        <a:latin typeface="Calibri" pitchFamily="34" charset="0"/>
                      </a:endParaRPr>
                    </a:p>
                  </a:txBody>
                  <a:tcPr anchor="ctr"/>
                </a:tc>
                <a:tc>
                  <a:txBody>
                    <a:bodyPr/>
                    <a:lstStyle/>
                    <a:p>
                      <a:pPr algn="ctr"/>
                      <a:r>
                        <a:rPr lang="en-GB" sz="1600" dirty="0" smtClean="0">
                          <a:latin typeface="Calibri" pitchFamily="34" charset="0"/>
                        </a:rPr>
                        <a:t>Off</a:t>
                      </a:r>
                      <a:r>
                        <a:rPr lang="en-GB" sz="1600" baseline="0" dirty="0" smtClean="0">
                          <a:latin typeface="Calibri" pitchFamily="34" charset="0"/>
                        </a:rPr>
                        <a:t> when not needed</a:t>
                      </a:r>
                      <a:endParaRPr lang="en-GB" sz="1600" dirty="0">
                        <a:latin typeface="Calibri" pitchFamily="34" charset="0"/>
                      </a:endParaRPr>
                    </a:p>
                  </a:txBody>
                  <a:tcPr anchor="ctr"/>
                </a:tc>
              </a:tr>
              <a:tr h="508760">
                <a:tc>
                  <a:txBody>
                    <a:bodyPr/>
                    <a:lstStyle/>
                    <a:p>
                      <a:pPr marL="0" algn="l" defTabSz="914400" rtl="0" eaLnBrk="1" latinLnBrk="0" hangingPunct="1"/>
                      <a:r>
                        <a:rPr lang="en-GB" sz="1600" kern="1200" dirty="0" smtClean="0">
                          <a:solidFill>
                            <a:schemeClr val="tx1"/>
                          </a:solidFill>
                          <a:latin typeface="Calibri" pitchFamily="34" charset="0"/>
                          <a:ea typeface="+mn-ea"/>
                          <a:cs typeface="+mn-cs"/>
                        </a:rPr>
                        <a:t>Chillers operation</a:t>
                      </a:r>
                    </a:p>
                  </a:txBody>
                  <a:tcPr anchor="ctr">
                    <a:solidFill>
                      <a:srgbClr val="FFFFFF">
                        <a:alpha val="74902"/>
                      </a:srgbClr>
                    </a:solidFill>
                  </a:tcPr>
                </a:tc>
                <a:tc>
                  <a:txBody>
                    <a:bodyPr/>
                    <a:lstStyle/>
                    <a:p>
                      <a:pPr marL="0" algn="ctr" defTabSz="914400" rtl="0" eaLnBrk="1" latinLnBrk="0" hangingPunct="1"/>
                      <a:r>
                        <a:rPr lang="en-GB" sz="1600" kern="1200" dirty="0" smtClean="0">
                          <a:solidFill>
                            <a:schemeClr val="tx1"/>
                          </a:solidFill>
                          <a:latin typeface="Calibri" pitchFamily="34" charset="0"/>
                          <a:ea typeface="+mn-ea"/>
                          <a:cs typeface="+mn-cs"/>
                        </a:rPr>
                        <a:t>On 24/7</a:t>
                      </a:r>
                    </a:p>
                  </a:txBody>
                  <a:tcPr anchor="ctr">
                    <a:solidFill>
                      <a:srgbClr val="FFFFFF">
                        <a:alpha val="74902"/>
                      </a:srgbClr>
                    </a:solidFill>
                  </a:tcPr>
                </a:tc>
                <a:tc>
                  <a:txBody>
                    <a:bodyPr/>
                    <a:lstStyle/>
                    <a:p>
                      <a:pPr marL="0" algn="ctr" defTabSz="914400" rtl="0" eaLnBrk="1" latinLnBrk="0" hangingPunct="1"/>
                      <a:r>
                        <a:rPr lang="en-GB" sz="1600" kern="1200" dirty="0" smtClean="0">
                          <a:solidFill>
                            <a:schemeClr val="tx1"/>
                          </a:solidFill>
                          <a:latin typeface="Calibri" pitchFamily="34" charset="0"/>
                          <a:ea typeface="+mn-ea"/>
                          <a:cs typeface="+mn-cs"/>
                        </a:rPr>
                        <a:t>Off when not needed</a:t>
                      </a:r>
                    </a:p>
                  </a:txBody>
                  <a:tcPr anchor="ctr">
                    <a:solidFill>
                      <a:srgbClr val="FFFFFF">
                        <a:alpha val="74902"/>
                      </a:srgbClr>
                    </a:solidFill>
                  </a:tcPr>
                </a:tc>
              </a:tr>
              <a:tr h="508760">
                <a:tc>
                  <a:txBody>
                    <a:bodyPr/>
                    <a:lstStyle/>
                    <a:p>
                      <a:pPr algn="l"/>
                      <a:r>
                        <a:rPr lang="en-GB" sz="1600" dirty="0" smtClean="0">
                          <a:solidFill>
                            <a:schemeClr val="tx1"/>
                          </a:solidFill>
                          <a:latin typeface="Calibri" pitchFamily="34" charset="0"/>
                        </a:rPr>
                        <a:t>7A</a:t>
                      </a:r>
                      <a:r>
                        <a:rPr lang="en-GB" sz="1600" baseline="0" dirty="0" smtClean="0">
                          <a:solidFill>
                            <a:schemeClr val="tx1"/>
                          </a:solidFill>
                          <a:latin typeface="Calibri" pitchFamily="34" charset="0"/>
                        </a:rPr>
                        <a:t> Dehumidification</a:t>
                      </a:r>
                    </a:p>
                    <a:p>
                      <a:pPr algn="l"/>
                      <a:r>
                        <a:rPr lang="en-GB" sz="1600" baseline="0" dirty="0" smtClean="0">
                          <a:solidFill>
                            <a:srgbClr val="FF0000"/>
                          </a:solidFill>
                          <a:latin typeface="Calibri" pitchFamily="34" charset="0"/>
                        </a:rPr>
                        <a:t>Transfer of photographic material into 7A</a:t>
                      </a:r>
                      <a:endParaRPr lang="en-GB" sz="1600" dirty="0">
                        <a:solidFill>
                          <a:srgbClr val="FF0000"/>
                        </a:solidFill>
                        <a:latin typeface="Calibri" pitchFamily="34" charset="0"/>
                      </a:endParaRPr>
                    </a:p>
                  </a:txBody>
                  <a:tcPr anchor="ctr"/>
                </a:tc>
                <a:tc>
                  <a:txBody>
                    <a:bodyPr/>
                    <a:lstStyle/>
                    <a:p>
                      <a:pPr algn="ctr"/>
                      <a:r>
                        <a:rPr lang="en-GB" sz="1600" dirty="0" smtClean="0">
                          <a:latin typeface="Calibri" pitchFamily="34" charset="0"/>
                        </a:rPr>
                        <a:t>Chilled water</a:t>
                      </a:r>
                      <a:endParaRPr lang="en-GB" sz="1600" dirty="0">
                        <a:latin typeface="Calibri" pitchFamily="34" charset="0"/>
                      </a:endParaRPr>
                    </a:p>
                  </a:txBody>
                  <a:tcPr anchor="ctr"/>
                </a:tc>
                <a:tc>
                  <a:txBody>
                    <a:bodyPr/>
                    <a:lstStyle/>
                    <a:p>
                      <a:pPr algn="ctr"/>
                      <a:r>
                        <a:rPr lang="en-GB" sz="1600" dirty="0" smtClean="0">
                          <a:latin typeface="Calibri" pitchFamily="34" charset="0"/>
                        </a:rPr>
                        <a:t>Desiccant wheel</a:t>
                      </a:r>
                      <a:endParaRPr lang="en-GB" sz="1600" dirty="0">
                        <a:latin typeface="Calibri"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rrowheads="1"/>
          </p:cNvPicPr>
          <p:nvPr/>
        </p:nvPicPr>
        <p:blipFill>
          <a:blip r:embed="rId3"/>
          <a:srcRect/>
          <a:stretch>
            <a:fillRect/>
          </a:stretch>
        </p:blipFill>
        <p:spPr bwMode="auto">
          <a:xfrm>
            <a:off x="139700" y="227013"/>
            <a:ext cx="8851900" cy="57927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139700" y="227013"/>
            <a:ext cx="8853488" cy="579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725025" y="1955800"/>
            <a:ext cx="269875" cy="460375"/>
          </a:xfrm>
          <a:prstGeom prst="rect">
            <a:avLst/>
          </a:prstGeom>
          <a:noFill/>
          <a:ln w="9525">
            <a:noFill/>
            <a:miter lim="800000"/>
            <a:headEnd/>
            <a:tailEnd/>
          </a:ln>
        </p:spPr>
        <p:txBody>
          <a:bodyPr wrap="none">
            <a:spAutoFit/>
          </a:bodyPr>
          <a:lstStyle/>
          <a:p>
            <a:r>
              <a:rPr lang="en-GB"/>
              <a:t> </a:t>
            </a:r>
          </a:p>
        </p:txBody>
      </p:sp>
      <p:sp>
        <p:nvSpPr>
          <p:cNvPr id="5" name="Title 1"/>
          <p:cNvSpPr txBox="1">
            <a:spLocks/>
          </p:cNvSpPr>
          <p:nvPr/>
        </p:nvSpPr>
        <p:spPr>
          <a:xfrm>
            <a:off x="249238" y="303213"/>
            <a:ext cx="8643937" cy="485775"/>
          </a:xfrm>
          <a:prstGeom prst="rect">
            <a:avLst/>
          </a:prstGeom>
        </p:spPr>
        <p:txBody>
          <a:bodyPr/>
          <a:lstStyle/>
          <a:p>
            <a:pPr>
              <a:defRPr/>
            </a:pPr>
            <a:r>
              <a:rPr lang="en-GB" sz="3200" b="1" kern="0" dirty="0">
                <a:solidFill>
                  <a:srgbClr val="C00000"/>
                </a:solidFill>
                <a:latin typeface="Calibri" pitchFamily="34" charset="0"/>
                <a:ea typeface="+mj-ea"/>
                <a:cs typeface="Arial" pitchFamily="34" charset="0"/>
              </a:rPr>
              <a:t>Seasonal Set Points – Potential for Savings</a:t>
            </a:r>
          </a:p>
        </p:txBody>
      </p:sp>
      <p:sp>
        <p:nvSpPr>
          <p:cNvPr id="17412" name="Content Placeholder 2"/>
          <p:cNvSpPr txBox="1">
            <a:spLocks/>
          </p:cNvSpPr>
          <p:nvPr/>
        </p:nvSpPr>
        <p:spPr bwMode="auto">
          <a:xfrm>
            <a:off x="249238" y="1052513"/>
            <a:ext cx="8643937" cy="1852612"/>
          </a:xfrm>
          <a:prstGeom prst="rect">
            <a:avLst/>
          </a:prstGeom>
          <a:noFill/>
          <a:ln w="9525">
            <a:noFill/>
            <a:miter lim="800000"/>
            <a:headEnd/>
            <a:tailEnd/>
          </a:ln>
        </p:spPr>
        <p:txBody>
          <a:bodyPr/>
          <a:lstStyle/>
          <a:p>
            <a:pPr lvl="1" indent="-457200">
              <a:spcBef>
                <a:spcPct val="20000"/>
              </a:spcBef>
              <a:buSzPct val="90000"/>
              <a:buFont typeface="Arial" pitchFamily="34" charset="0"/>
              <a:buChar char="•"/>
            </a:pPr>
            <a:r>
              <a:rPr lang="en-GB" sz="2000">
                <a:latin typeface="Calibri" pitchFamily="34" charset="0"/>
              </a:rPr>
              <a:t>£175k of energy savings in 2011-12 against 2010-11</a:t>
            </a:r>
          </a:p>
          <a:p>
            <a:pPr lvl="1" indent="-457200">
              <a:spcBef>
                <a:spcPct val="20000"/>
              </a:spcBef>
              <a:buSzPct val="90000"/>
              <a:buFont typeface="Arial" pitchFamily="34" charset="0"/>
              <a:buChar char="•"/>
            </a:pPr>
            <a:r>
              <a:rPr lang="en-GB" sz="2000">
                <a:latin typeface="Calibri" pitchFamily="34" charset="0"/>
                <a:cs typeface="Arial" pitchFamily="34" charset="0"/>
              </a:rPr>
              <a:t>14% reduction in CO</a:t>
            </a:r>
            <a:r>
              <a:rPr lang="en-GB" sz="2000" baseline="-25000">
                <a:latin typeface="Calibri" pitchFamily="34" charset="0"/>
                <a:cs typeface="Arial" pitchFamily="34" charset="0"/>
              </a:rPr>
              <a:t>2</a:t>
            </a:r>
            <a:r>
              <a:rPr lang="en-GB" sz="2000">
                <a:latin typeface="Calibri" pitchFamily="34" charset="0"/>
                <a:cs typeface="Arial" pitchFamily="34" charset="0"/>
              </a:rPr>
              <a:t> emissions in 2011-12 compared with 2010-11</a:t>
            </a:r>
          </a:p>
          <a:p>
            <a:pPr lvl="1" indent="-457200">
              <a:spcBef>
                <a:spcPct val="20000"/>
              </a:spcBef>
              <a:buSzPct val="90000"/>
              <a:buFont typeface="Arial" pitchFamily="34" charset="0"/>
              <a:buChar char="•"/>
            </a:pPr>
            <a:r>
              <a:rPr lang="en-GB" sz="2000">
                <a:latin typeface="Calibri" pitchFamily="34" charset="0"/>
                <a:cs typeface="Arial" pitchFamily="34" charset="0"/>
              </a:rPr>
              <a:t>27.3% reduction in CO</a:t>
            </a:r>
            <a:r>
              <a:rPr lang="en-GB" sz="2000" baseline="-25000">
                <a:latin typeface="Calibri" pitchFamily="34" charset="0"/>
                <a:cs typeface="Arial" pitchFamily="34" charset="0"/>
              </a:rPr>
              <a:t>2</a:t>
            </a:r>
            <a:r>
              <a:rPr lang="en-GB" sz="2000">
                <a:latin typeface="Calibri" pitchFamily="34" charset="0"/>
                <a:cs typeface="Arial" pitchFamily="34" charset="0"/>
              </a:rPr>
              <a:t> emissions against a 2009-10 baseline (target of 25% by 2015 now met)</a:t>
            </a:r>
          </a:p>
          <a:p>
            <a:pPr lvl="1" indent="-457200">
              <a:spcBef>
                <a:spcPct val="20000"/>
              </a:spcBef>
              <a:buSzPct val="90000"/>
              <a:buFont typeface="Arial" pitchFamily="34" charset="0"/>
              <a:buChar char="•"/>
            </a:pPr>
            <a:r>
              <a:rPr lang="en-GB" sz="2000">
                <a:latin typeface="Calibri" pitchFamily="34" charset="0"/>
                <a:cs typeface="Arial" pitchFamily="34" charset="0"/>
              </a:rPr>
              <a:t>Display Energy Certificate (DEC) rating improved from G to D</a:t>
            </a:r>
          </a:p>
        </p:txBody>
      </p:sp>
      <p:graphicFrame>
        <p:nvGraphicFramePr>
          <p:cNvPr id="8" name="Chart 7"/>
          <p:cNvGraphicFramePr/>
          <p:nvPr/>
        </p:nvGraphicFramePr>
        <p:xfrm>
          <a:off x="574112" y="3116062"/>
          <a:ext cx="4077788" cy="298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669655" y="3116063"/>
          <a:ext cx="3950562" cy="29791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9238" y="217488"/>
            <a:ext cx="8643937" cy="485775"/>
          </a:xfrm>
        </p:spPr>
        <p:txBody>
          <a:bodyPr/>
          <a:lstStyle/>
          <a:p>
            <a:pPr eaLnBrk="1" hangingPunct="1"/>
            <a:r>
              <a:rPr lang="en-US" dirty="0" smtClean="0">
                <a:solidFill>
                  <a:srgbClr val="C00000"/>
                </a:solidFill>
              </a:rPr>
              <a:t>Display Energy Certificates - Kew</a:t>
            </a:r>
          </a:p>
        </p:txBody>
      </p:sp>
      <p:pic>
        <p:nvPicPr>
          <p:cNvPr id="5128" name="Picture 8"/>
          <p:cNvPicPr>
            <a:picLocks noChangeAspect="1" noChangeArrowheads="1"/>
          </p:cNvPicPr>
          <p:nvPr/>
        </p:nvPicPr>
        <p:blipFill>
          <a:blip r:embed="rId2"/>
          <a:srcRect/>
          <a:stretch>
            <a:fillRect/>
          </a:stretch>
        </p:blipFill>
        <p:spPr bwMode="auto">
          <a:xfrm>
            <a:off x="5238750" y="922338"/>
            <a:ext cx="3635375" cy="51514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129" name="Picture 9"/>
          <p:cNvPicPr>
            <a:picLocks noChangeAspect="1" noChangeArrowheads="1"/>
          </p:cNvPicPr>
          <p:nvPr/>
        </p:nvPicPr>
        <p:blipFill>
          <a:blip r:embed="rId3"/>
          <a:srcRect/>
          <a:stretch>
            <a:fillRect/>
          </a:stretch>
        </p:blipFill>
        <p:spPr bwMode="auto">
          <a:xfrm>
            <a:off x="819150" y="930275"/>
            <a:ext cx="3646488" cy="51593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8437" name="TextBox 5"/>
          <p:cNvSpPr txBox="1">
            <a:spLocks noChangeArrowheads="1"/>
          </p:cNvSpPr>
          <p:nvPr/>
        </p:nvSpPr>
        <p:spPr bwMode="auto">
          <a:xfrm>
            <a:off x="114300" y="1171575"/>
            <a:ext cx="752475" cy="369888"/>
          </a:xfrm>
          <a:prstGeom prst="rect">
            <a:avLst/>
          </a:prstGeom>
          <a:noFill/>
          <a:ln w="9525">
            <a:noFill/>
            <a:miter lim="800000"/>
            <a:headEnd/>
            <a:tailEnd/>
          </a:ln>
        </p:spPr>
        <p:txBody>
          <a:bodyPr>
            <a:spAutoFit/>
          </a:bodyPr>
          <a:lstStyle/>
          <a:p>
            <a:r>
              <a:rPr lang="en-GB" sz="1800" b="1"/>
              <a:t>2009</a:t>
            </a:r>
          </a:p>
        </p:txBody>
      </p:sp>
      <p:sp>
        <p:nvSpPr>
          <p:cNvPr id="18438" name="TextBox 6"/>
          <p:cNvSpPr txBox="1">
            <a:spLocks noChangeArrowheads="1"/>
          </p:cNvSpPr>
          <p:nvPr/>
        </p:nvSpPr>
        <p:spPr bwMode="auto">
          <a:xfrm>
            <a:off x="4591050" y="1162050"/>
            <a:ext cx="752475" cy="369888"/>
          </a:xfrm>
          <a:prstGeom prst="rect">
            <a:avLst/>
          </a:prstGeom>
          <a:noFill/>
          <a:ln w="9525">
            <a:noFill/>
            <a:miter lim="800000"/>
            <a:headEnd/>
            <a:tailEnd/>
          </a:ln>
        </p:spPr>
        <p:txBody>
          <a:bodyPr>
            <a:spAutoFit/>
          </a:bodyPr>
          <a:lstStyle/>
          <a:p>
            <a:r>
              <a:rPr lang="en-GB" sz="1800" b="1"/>
              <a:t>2011</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GB" dirty="0" smtClean="0">
                <a:solidFill>
                  <a:srgbClr val="C00000"/>
                </a:solidFill>
              </a:rPr>
              <a:t>The Estates Development Programme</a:t>
            </a:r>
          </a:p>
        </p:txBody>
      </p:sp>
      <p:sp>
        <p:nvSpPr>
          <p:cNvPr id="17411" name="Rectangle 3"/>
          <p:cNvSpPr>
            <a:spLocks noGrp="1" noChangeArrowheads="1"/>
          </p:cNvSpPr>
          <p:nvPr>
            <p:ph type="body" idx="1"/>
          </p:nvPr>
        </p:nvSpPr>
        <p:spPr>
          <a:xfrm>
            <a:off x="249238" y="1114425"/>
            <a:ext cx="8643937" cy="4857750"/>
          </a:xfrm>
        </p:spPr>
        <p:txBody>
          <a:bodyPr/>
          <a:lstStyle/>
          <a:p>
            <a:pPr marL="0" indent="0" eaLnBrk="1" hangingPunct="1">
              <a:spcBef>
                <a:spcPts val="1800"/>
              </a:spcBef>
              <a:buFontTx/>
              <a:buNone/>
              <a:defRPr/>
            </a:pPr>
            <a:r>
              <a:rPr lang="en-GB" sz="1800" b="1" dirty="0" smtClean="0">
                <a:latin typeface="+mn-lt"/>
              </a:rPr>
              <a:t>Aim</a:t>
            </a:r>
            <a:r>
              <a:rPr lang="en-GB" sz="1800" dirty="0" smtClean="0">
                <a:latin typeface="+mn-lt"/>
              </a:rPr>
              <a:t>: To oversee a programme of replacement and maintenance projects, prolonging the life of the Estate, investing in new and sustainable technologies and ensuring V</a:t>
            </a:r>
            <a:r>
              <a:rPr lang="en-GB" sz="1800" i="1" dirty="0" smtClean="0">
                <a:latin typeface="+mn-lt"/>
              </a:rPr>
              <a:t>f</a:t>
            </a:r>
            <a:r>
              <a:rPr lang="en-GB" sz="1800" dirty="0" smtClean="0">
                <a:latin typeface="+mn-lt"/>
              </a:rPr>
              <a:t>M</a:t>
            </a:r>
          </a:p>
          <a:p>
            <a:pPr marL="0" indent="0" eaLnBrk="1" hangingPunct="1">
              <a:spcBef>
                <a:spcPts val="1800"/>
              </a:spcBef>
              <a:buFontTx/>
              <a:buNone/>
              <a:defRPr/>
            </a:pPr>
            <a:r>
              <a:rPr lang="en-GB" sz="1800" b="1" dirty="0" smtClean="0">
                <a:latin typeface="+mn-lt"/>
              </a:rPr>
              <a:t>Membership</a:t>
            </a:r>
            <a:r>
              <a:rPr lang="en-GB" sz="1800" dirty="0" smtClean="0">
                <a:latin typeface="+mn-lt"/>
              </a:rPr>
              <a:t>: A collaborative Board, including the Director O&amp;S (SRO) and Director HR&amp;OD (Senior User), Senior Managers and Project Managers from Estates and ETDE, Procurement, Finance, Strategic Projects &amp; Communications</a:t>
            </a:r>
          </a:p>
          <a:p>
            <a:pPr marL="0" indent="0" eaLnBrk="1" hangingPunct="1">
              <a:spcBef>
                <a:spcPts val="1800"/>
              </a:spcBef>
              <a:buFontTx/>
              <a:buNone/>
              <a:defRPr/>
            </a:pPr>
            <a:r>
              <a:rPr lang="en-GB" sz="1800" b="1" dirty="0" smtClean="0">
                <a:latin typeface="+mn-lt"/>
              </a:rPr>
              <a:t>Scope</a:t>
            </a:r>
            <a:r>
              <a:rPr lang="en-GB" sz="1800" dirty="0" smtClean="0">
                <a:latin typeface="+mn-lt"/>
              </a:rPr>
              <a:t>: 56 separate projects across development and maintenance. At the height of the programme, 85 contractors were on site</a:t>
            </a:r>
          </a:p>
          <a:p>
            <a:pPr marL="0" indent="0" eaLnBrk="1" hangingPunct="1">
              <a:spcBef>
                <a:spcPts val="1800"/>
              </a:spcBef>
              <a:buFontTx/>
              <a:buNone/>
              <a:defRPr/>
            </a:pPr>
            <a:r>
              <a:rPr lang="en-GB" sz="1800" b="1" dirty="0" smtClean="0">
                <a:latin typeface="+mn-lt"/>
              </a:rPr>
              <a:t>Budget</a:t>
            </a:r>
            <a:r>
              <a:rPr lang="en-GB" sz="1800" dirty="0" smtClean="0">
                <a:latin typeface="+mn-lt"/>
              </a:rPr>
              <a:t>: £13 million across FY 08/09-11/12 (£11.9 million capital, £1.1million Revenue)</a:t>
            </a:r>
          </a:p>
          <a:p>
            <a:pPr marL="0" indent="0" eaLnBrk="1" hangingPunct="1">
              <a:spcBef>
                <a:spcPts val="1800"/>
              </a:spcBef>
              <a:buFontTx/>
              <a:buNone/>
              <a:defRPr/>
            </a:pPr>
            <a:r>
              <a:rPr lang="en-GB" sz="1800" b="1" dirty="0" smtClean="0">
                <a:latin typeface="+mn-lt"/>
              </a:rPr>
              <a:t>Methodology</a:t>
            </a:r>
            <a:r>
              <a:rPr lang="en-GB" sz="1800" dirty="0" smtClean="0">
                <a:latin typeface="+mn-lt"/>
              </a:rPr>
              <a:t>: All projects were assessed against pre-determined and weighted business criteria and prioritised using a dynamic Forward Maintenance Register (FMR)</a:t>
            </a:r>
          </a:p>
          <a:p>
            <a:pPr eaLnBrk="1" hangingPunct="1">
              <a:buFontTx/>
              <a:buNone/>
              <a:defRPr/>
            </a:pPr>
            <a:endParaRPr lang="en-GB" sz="2000" dirty="0" smtClean="0">
              <a:latin typeface="+mn-lt"/>
            </a:endParaRPr>
          </a:p>
          <a:p>
            <a:pPr eaLnBrk="1" hangingPunct="1">
              <a:buFontTx/>
              <a:buNone/>
              <a:defRPr/>
            </a:pPr>
            <a:endParaRPr lang="en-GB" sz="2000" dirty="0" smtClean="0">
              <a:latin typeface="+mn-lt"/>
            </a:endParaRPr>
          </a:p>
          <a:p>
            <a:pPr eaLnBrk="1" hangingPunct="1">
              <a:buFontTx/>
              <a:buNone/>
              <a:defRPr/>
            </a:pPr>
            <a:endParaRPr lang="en-GB" sz="2000" dirty="0" smtClean="0">
              <a:latin typeface="+mn-lt"/>
            </a:endParaRPr>
          </a:p>
          <a:p>
            <a:pPr eaLnBrk="1" hangingPunct="1">
              <a:buFontTx/>
              <a:buNone/>
              <a:defRPr/>
            </a:pPr>
            <a:endParaRPr lang="en-GB" sz="2000" dirty="0" smtClean="0">
              <a:latin typeface="+mn-lt"/>
            </a:endParaRPr>
          </a:p>
          <a:p>
            <a:pPr eaLnBrk="1" hangingPunct="1">
              <a:defRPr/>
            </a:pPr>
            <a:endParaRPr lang="en-GB" sz="2000" dirty="0" smtClean="0">
              <a:latin typeface="+mn-lt"/>
            </a:endParaRPr>
          </a:p>
          <a:p>
            <a:pPr eaLnBrk="1" hangingPunct="1">
              <a:defRPr/>
            </a:pPr>
            <a:endParaRPr lang="en-GB" sz="2000" dirty="0" smtClean="0">
              <a:latin typeface="+mn-lt"/>
            </a:endParaRPr>
          </a:p>
        </p:txBody>
      </p:sp>
      <p:sp>
        <p:nvSpPr>
          <p:cNvPr id="4" name="Slide Number Placeholder 3"/>
          <p:cNvSpPr>
            <a:spLocks noGrp="1"/>
          </p:cNvSpPr>
          <p:nvPr>
            <p:ph type="sldNum" sz="quarter" idx="10"/>
          </p:nvPr>
        </p:nvSpPr>
        <p:spPr/>
        <p:txBody>
          <a:bodyPr/>
          <a:lstStyle/>
          <a:p>
            <a:pPr>
              <a:defRPr/>
            </a:pPr>
            <a:fld id="{74353B7A-76EB-484F-B036-6809938462E1}" type="slidenum">
              <a:rPr lang="en-GB" smtClean="0"/>
              <a:pPr>
                <a:defRPr/>
              </a:pPr>
              <a:t>16</a:t>
            </a:fld>
            <a:endParaRPr lang="en-GB"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C6506DC-4D98-4B40-A908-2D48985B7954}" type="slidenum">
              <a:rPr lang="en-GB" smtClean="0"/>
              <a:pPr>
                <a:defRPr/>
              </a:pPr>
              <a:t>17</a:t>
            </a:fld>
            <a:endParaRPr lang="en-GB" dirty="0"/>
          </a:p>
        </p:txBody>
      </p:sp>
      <p:graphicFrame>
        <p:nvGraphicFramePr>
          <p:cNvPr id="5" name="Content Placeholder 4"/>
          <p:cNvGraphicFramePr>
            <a:graphicFrameLocks noGrp="1"/>
          </p:cNvGraphicFramePr>
          <p:nvPr>
            <p:ph idx="1"/>
          </p:nvPr>
        </p:nvGraphicFramePr>
        <p:xfrm>
          <a:off x="344488" y="849328"/>
          <a:ext cx="8643937" cy="563719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Grp="1" noChangeArrowheads="1"/>
          </p:cNvSpPr>
          <p:nvPr>
            <p:ph type="title"/>
          </p:nvPr>
        </p:nvSpPr>
        <p:spPr>
          <a:xfrm>
            <a:off x="249238" y="417513"/>
            <a:ext cx="8643937" cy="485775"/>
          </a:xfrm>
        </p:spPr>
        <p:txBody>
          <a:bodyPr/>
          <a:lstStyle/>
          <a:p>
            <a:pPr eaLnBrk="1" hangingPunct="1">
              <a:defRPr/>
            </a:pPr>
            <a:r>
              <a:rPr lang="en-GB" dirty="0" smtClean="0">
                <a:solidFill>
                  <a:srgbClr val="C00000"/>
                </a:solidFill>
              </a:rPr>
              <a:t>Where did the money go?</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B3CFA2D-06FA-41ED-8189-10BF7073EF04}" type="slidenum">
              <a:rPr lang="en-GB" smtClean="0"/>
              <a:pPr>
                <a:defRPr/>
              </a:pPr>
              <a:t>18</a:t>
            </a:fld>
            <a:endParaRPr lang="en-GB" dirty="0"/>
          </a:p>
        </p:txBody>
      </p:sp>
      <p:graphicFrame>
        <p:nvGraphicFramePr>
          <p:cNvPr id="8" name="Content Placeholder 7"/>
          <p:cNvGraphicFramePr>
            <a:graphicFrameLocks noGrp="1"/>
          </p:cNvGraphicFramePr>
          <p:nvPr>
            <p:ph idx="1"/>
          </p:nvPr>
        </p:nvGraphicFramePr>
        <p:xfrm>
          <a:off x="5238749" y="990600"/>
          <a:ext cx="3629025"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1450" y="342900"/>
            <a:ext cx="4972050" cy="6202363"/>
          </a:xfrm>
          <a:prstGeom prst="rect">
            <a:avLst/>
          </a:prstGeom>
          <a:noFill/>
        </p:spPr>
        <p:txBody>
          <a:bodyPr>
            <a:spAutoFit/>
          </a:bodyPr>
          <a:lstStyle/>
          <a:p>
            <a:pPr>
              <a:spcAft>
                <a:spcPts val="600"/>
              </a:spcAft>
              <a:defRPr/>
            </a:pPr>
            <a:endParaRPr lang="en-GB" sz="2000" b="1" dirty="0"/>
          </a:p>
          <a:p>
            <a:pPr>
              <a:spcAft>
                <a:spcPts val="600"/>
              </a:spcAft>
              <a:defRPr/>
            </a:pPr>
            <a:endParaRPr lang="en-GB" sz="2000" dirty="0"/>
          </a:p>
          <a:p>
            <a:pPr marL="361950" indent="-361950">
              <a:spcAft>
                <a:spcPts val="600"/>
              </a:spcAft>
              <a:buFont typeface="Arial" pitchFamily="34" charset="0"/>
              <a:buChar char="•"/>
              <a:defRPr/>
            </a:pPr>
            <a:r>
              <a:rPr lang="en-GB" sz="1800" dirty="0"/>
              <a:t>All government carbon targets exceeded ahead of deadlines, including SOGE (12.5% by 10-11); PM’s (10% by May 11) &amp;  Greening Government (25% by April 15)</a:t>
            </a:r>
          </a:p>
          <a:p>
            <a:pPr marL="361950" indent="-361950">
              <a:spcAft>
                <a:spcPts val="600"/>
              </a:spcAft>
              <a:buFont typeface="Arial" pitchFamily="34" charset="0"/>
              <a:buChar char="•"/>
              <a:defRPr/>
            </a:pPr>
            <a:r>
              <a:rPr lang="en-GB" sz="1800" dirty="0"/>
              <a:t>Carbon reduction 27% (at 31 Mar 12)</a:t>
            </a:r>
          </a:p>
          <a:p>
            <a:pPr marL="361950" indent="-361950">
              <a:spcAft>
                <a:spcPts val="600"/>
              </a:spcAft>
              <a:buFont typeface="Arial" pitchFamily="34" charset="0"/>
              <a:buChar char="•"/>
              <a:defRPr/>
            </a:pPr>
            <a:r>
              <a:rPr lang="en-GB" sz="1800" dirty="0"/>
              <a:t>Energy consumption reduced by 24%</a:t>
            </a:r>
          </a:p>
          <a:p>
            <a:pPr marL="361950" indent="-361950">
              <a:spcAft>
                <a:spcPts val="600"/>
              </a:spcAft>
              <a:buFont typeface="Arial" pitchFamily="34" charset="0"/>
              <a:buChar char="•"/>
              <a:defRPr/>
            </a:pPr>
            <a:r>
              <a:rPr lang="en-GB" sz="1800" dirty="0"/>
              <a:t>~9,000 tonnes </a:t>
            </a:r>
            <a:r>
              <a:rPr lang="en-GB" sz="1800" dirty="0" smtClean="0"/>
              <a:t>CO</a:t>
            </a:r>
            <a:r>
              <a:rPr lang="en-GB" sz="1800" baseline="-25000" dirty="0" smtClean="0"/>
              <a:t>2</a:t>
            </a:r>
            <a:r>
              <a:rPr lang="en-GB" sz="1800" dirty="0" smtClean="0"/>
              <a:t> </a:t>
            </a:r>
            <a:r>
              <a:rPr lang="en-GB" sz="1800" dirty="0"/>
              <a:t>saved over 4-years</a:t>
            </a:r>
          </a:p>
          <a:p>
            <a:pPr marL="361950" indent="-361950">
              <a:spcAft>
                <a:spcPts val="600"/>
              </a:spcAft>
              <a:buFont typeface="Arial" pitchFamily="34" charset="0"/>
              <a:buChar char="•"/>
              <a:defRPr/>
            </a:pPr>
            <a:r>
              <a:rPr lang="en-GB" sz="1800" dirty="0"/>
              <a:t>Exposure to financial risk from carbon taxes and future energy supply cost fluctuations mitigated</a:t>
            </a:r>
          </a:p>
          <a:p>
            <a:pPr marL="361950" indent="-361950">
              <a:spcAft>
                <a:spcPts val="600"/>
              </a:spcAft>
              <a:buFont typeface="Arial" pitchFamily="34" charset="0"/>
              <a:buChar char="•"/>
              <a:defRPr/>
            </a:pPr>
            <a:r>
              <a:rPr lang="en-GB" sz="1800" dirty="0"/>
              <a:t>£1.6M savings banked since 09-10</a:t>
            </a:r>
          </a:p>
          <a:p>
            <a:pPr marL="361950" indent="-361950">
              <a:spcAft>
                <a:spcPts val="600"/>
              </a:spcAft>
              <a:buFont typeface="Arial" pitchFamily="34" charset="0"/>
              <a:buChar char="•"/>
              <a:defRPr/>
            </a:pPr>
            <a:r>
              <a:rPr lang="en-GB" sz="1800" dirty="0"/>
              <a:t>DEC rating reduced from G to D</a:t>
            </a:r>
          </a:p>
          <a:p>
            <a:pPr marL="361950" indent="-361950">
              <a:spcAft>
                <a:spcPts val="600"/>
              </a:spcAft>
              <a:defRPr/>
            </a:pPr>
            <a:endParaRPr lang="en-GB" sz="1800" dirty="0"/>
          </a:p>
          <a:p>
            <a:pPr>
              <a:spcAft>
                <a:spcPts val="600"/>
              </a:spcAft>
              <a:defRPr/>
            </a:pPr>
            <a:r>
              <a:rPr lang="en-GB" sz="1600" i="1" dirty="0"/>
              <a:t>It is worth noting, following </a:t>
            </a:r>
            <a:r>
              <a:rPr lang="en-GB" sz="1600" i="1" dirty="0" err="1"/>
              <a:t>SSE’s</a:t>
            </a:r>
            <a:r>
              <a:rPr lang="en-GB" sz="1600" i="1" dirty="0"/>
              <a:t> announcement of 9% rises in energy charges, that future savings will increase if energy cost and taxes rise, as expected.</a:t>
            </a:r>
          </a:p>
          <a:p>
            <a:pPr>
              <a:defRPr/>
            </a:pPr>
            <a:endParaRPr lang="en-GB" sz="2000" dirty="0"/>
          </a:p>
        </p:txBody>
      </p:sp>
      <p:sp>
        <p:nvSpPr>
          <p:cNvPr id="5" name="Title 1"/>
          <p:cNvSpPr>
            <a:spLocks noGrp="1"/>
          </p:cNvSpPr>
          <p:nvPr>
            <p:ph type="title"/>
          </p:nvPr>
        </p:nvSpPr>
        <p:spPr>
          <a:xfrm>
            <a:off x="192088" y="303213"/>
            <a:ext cx="8643937" cy="485775"/>
          </a:xfrm>
        </p:spPr>
        <p:txBody>
          <a:bodyPr/>
          <a:lstStyle/>
          <a:p>
            <a:pPr eaLnBrk="1" hangingPunct="1">
              <a:defRPr/>
            </a:pPr>
            <a:r>
              <a:rPr lang="en-GB" dirty="0" smtClean="0">
                <a:solidFill>
                  <a:srgbClr val="C00000"/>
                </a:solidFill>
              </a:rPr>
              <a:t>How did we do? Carbon/Energy savings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2D06985-7853-4FDC-B556-52249E091BD4}" type="slidenum">
              <a:rPr lang="en-GB" smtClean="0"/>
              <a:pPr>
                <a:defRPr/>
              </a:pPr>
              <a:t>19</a:t>
            </a:fld>
            <a:endParaRPr lang="en-GB" dirty="0"/>
          </a:p>
        </p:txBody>
      </p:sp>
      <p:sp>
        <p:nvSpPr>
          <p:cNvPr id="12291" name="TextBox 6"/>
          <p:cNvSpPr txBox="1">
            <a:spLocks noChangeArrowheads="1"/>
          </p:cNvSpPr>
          <p:nvPr/>
        </p:nvSpPr>
        <p:spPr bwMode="auto">
          <a:xfrm>
            <a:off x="290513" y="146659"/>
            <a:ext cx="8420100" cy="584775"/>
          </a:xfrm>
          <a:prstGeom prst="rect">
            <a:avLst/>
          </a:prstGeom>
          <a:noFill/>
          <a:ln w="9525">
            <a:noFill/>
            <a:miter lim="800000"/>
            <a:headEnd/>
            <a:tailEnd/>
          </a:ln>
        </p:spPr>
        <p:txBody>
          <a:bodyPr>
            <a:spAutoFit/>
          </a:bodyPr>
          <a:lstStyle/>
          <a:p>
            <a:pPr>
              <a:defRPr/>
            </a:pPr>
            <a:r>
              <a:rPr lang="en-GB" sz="3200" b="1" dirty="0">
                <a:solidFill>
                  <a:srgbClr val="C00000"/>
                </a:solidFill>
                <a:latin typeface="Calibri" pitchFamily="34" charset="0"/>
                <a:ea typeface="+mj-ea"/>
                <a:cs typeface="Arial" pitchFamily="34" charset="0"/>
              </a:rPr>
              <a:t>Estates 30 year life-cycle </a:t>
            </a:r>
            <a:r>
              <a:rPr lang="en-GB" sz="3200" b="1" dirty="0" smtClean="0">
                <a:solidFill>
                  <a:srgbClr val="C00000"/>
                </a:solidFill>
                <a:latin typeface="Calibri" pitchFamily="34" charset="0"/>
                <a:ea typeface="+mj-ea"/>
                <a:cs typeface="Arial" pitchFamily="34" charset="0"/>
              </a:rPr>
              <a:t>planning  </a:t>
            </a:r>
            <a:endParaRPr lang="en-GB" sz="3200" b="1" dirty="0">
              <a:solidFill>
                <a:srgbClr val="C00000"/>
              </a:solidFill>
              <a:latin typeface="Calibri" pitchFamily="34" charset="0"/>
              <a:ea typeface="+mj-ea"/>
              <a:cs typeface="Arial" pitchFamily="34" charset="0"/>
            </a:endParaRPr>
          </a:p>
        </p:txBody>
      </p:sp>
      <p:sp>
        <p:nvSpPr>
          <p:cNvPr id="12292" name="TextBox 19"/>
          <p:cNvSpPr txBox="1">
            <a:spLocks noChangeArrowheads="1"/>
          </p:cNvSpPr>
          <p:nvPr/>
        </p:nvSpPr>
        <p:spPr bwMode="auto">
          <a:xfrm>
            <a:off x="3952875" y="3948113"/>
            <a:ext cx="657225" cy="246062"/>
          </a:xfrm>
          <a:prstGeom prst="rect">
            <a:avLst/>
          </a:prstGeom>
          <a:solidFill>
            <a:schemeClr val="bg1"/>
          </a:solidFill>
          <a:ln w="9525">
            <a:noFill/>
            <a:miter lim="800000"/>
            <a:headEnd/>
            <a:tailEnd/>
          </a:ln>
        </p:spPr>
        <p:txBody>
          <a:bodyPr>
            <a:spAutoFit/>
          </a:bodyPr>
          <a:lstStyle/>
          <a:p>
            <a:r>
              <a:rPr lang="en-GB" sz="1000">
                <a:solidFill>
                  <a:schemeClr val="bg1"/>
                </a:solidFill>
              </a:rPr>
              <a:t>CC</a:t>
            </a:r>
          </a:p>
        </p:txBody>
      </p:sp>
      <p:sp>
        <p:nvSpPr>
          <p:cNvPr id="12293" name="TextBox 20"/>
          <p:cNvSpPr txBox="1">
            <a:spLocks noChangeArrowheads="1"/>
          </p:cNvSpPr>
          <p:nvPr/>
        </p:nvSpPr>
        <p:spPr bwMode="auto">
          <a:xfrm>
            <a:off x="3886200" y="1185863"/>
            <a:ext cx="657225" cy="246062"/>
          </a:xfrm>
          <a:prstGeom prst="rect">
            <a:avLst/>
          </a:prstGeom>
          <a:solidFill>
            <a:schemeClr val="bg1"/>
          </a:solidFill>
          <a:ln w="9525">
            <a:noFill/>
            <a:miter lim="800000"/>
            <a:headEnd/>
            <a:tailEnd/>
          </a:ln>
        </p:spPr>
        <p:txBody>
          <a:bodyPr>
            <a:spAutoFit/>
          </a:bodyPr>
          <a:lstStyle/>
          <a:p>
            <a:r>
              <a:rPr lang="en-GB" sz="1000">
                <a:solidFill>
                  <a:schemeClr val="bg1"/>
                </a:solidFill>
              </a:rPr>
              <a:t>CC</a:t>
            </a:r>
          </a:p>
        </p:txBody>
      </p:sp>
      <p:sp>
        <p:nvSpPr>
          <p:cNvPr id="12294" name="TextBox 17"/>
          <p:cNvSpPr txBox="1">
            <a:spLocks noChangeArrowheads="1"/>
          </p:cNvSpPr>
          <p:nvPr/>
        </p:nvSpPr>
        <p:spPr bwMode="auto">
          <a:xfrm>
            <a:off x="257175" y="3952875"/>
            <a:ext cx="409575" cy="461963"/>
          </a:xfrm>
          <a:prstGeom prst="rect">
            <a:avLst/>
          </a:prstGeom>
          <a:solidFill>
            <a:schemeClr val="bg1"/>
          </a:solidFill>
          <a:ln w="9525">
            <a:noFill/>
            <a:miter lim="800000"/>
            <a:headEnd/>
            <a:tailEnd/>
          </a:ln>
        </p:spPr>
        <p:txBody>
          <a:bodyPr>
            <a:spAutoFit/>
          </a:bodyPr>
          <a:lstStyle/>
          <a:p>
            <a:endParaRPr lang="en-US"/>
          </a:p>
        </p:txBody>
      </p:sp>
      <p:graphicFrame>
        <p:nvGraphicFramePr>
          <p:cNvPr id="19" name="Chart 18"/>
          <p:cNvGraphicFramePr>
            <a:graphicFrameLocks noGrp="1"/>
          </p:cNvGraphicFramePr>
          <p:nvPr/>
        </p:nvGraphicFramePr>
        <p:xfrm>
          <a:off x="133349" y="447676"/>
          <a:ext cx="8772525" cy="58959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9238" y="303213"/>
            <a:ext cx="8643937" cy="485775"/>
          </a:xfrm>
        </p:spPr>
        <p:txBody>
          <a:bodyPr/>
          <a:lstStyle/>
          <a:p>
            <a:r>
              <a:rPr lang="en-US" dirty="0" smtClean="0">
                <a:solidFill>
                  <a:srgbClr val="CC3333"/>
                </a:solidFill>
              </a:rPr>
              <a:t>Context - 2009</a:t>
            </a:r>
          </a:p>
        </p:txBody>
      </p:sp>
      <p:sp>
        <p:nvSpPr>
          <p:cNvPr id="6" name="Content Placeholder 2"/>
          <p:cNvSpPr>
            <a:spLocks noGrp="1"/>
          </p:cNvSpPr>
          <p:nvPr>
            <p:ph idx="1"/>
          </p:nvPr>
        </p:nvSpPr>
        <p:spPr>
          <a:xfrm>
            <a:off x="248786" y="1051864"/>
            <a:ext cx="4770686" cy="4920596"/>
          </a:xfrm>
        </p:spPr>
        <p:txBody>
          <a:bodyPr/>
          <a:lstStyle/>
          <a:p>
            <a:pPr>
              <a:buNone/>
            </a:pPr>
            <a:r>
              <a:rPr lang="en-GB" dirty="0" smtClean="0"/>
              <a:t>National</a:t>
            </a:r>
          </a:p>
          <a:p>
            <a:r>
              <a:rPr lang="en-GB" dirty="0" smtClean="0"/>
              <a:t>Reducing reliance on fossil fuel</a:t>
            </a:r>
          </a:p>
          <a:p>
            <a:r>
              <a:rPr lang="en-GB" dirty="0" smtClean="0"/>
              <a:t>Revised Environmental Standards</a:t>
            </a:r>
          </a:p>
          <a:p>
            <a:pPr>
              <a:buNone/>
            </a:pPr>
            <a:r>
              <a:rPr lang="en-GB" dirty="0" smtClean="0"/>
              <a:t>TNA</a:t>
            </a:r>
          </a:p>
          <a:p>
            <a:r>
              <a:rPr lang="en-GB" dirty="0" smtClean="0"/>
              <a:t>No economical solution to reducing physical provision through digitisation</a:t>
            </a:r>
          </a:p>
          <a:p>
            <a:r>
              <a:rPr lang="en-GB" dirty="0" smtClean="0"/>
              <a:t>Other physical solutions unlikely to work financially or for users</a:t>
            </a:r>
          </a:p>
          <a:p>
            <a:pPr>
              <a:buNone/>
            </a:pPr>
            <a:r>
              <a:rPr lang="en-GB" dirty="0" smtClean="0"/>
              <a:t>Conclusion – Make Kew work</a:t>
            </a:r>
            <a:endParaRPr lang="en-GB" dirty="0"/>
          </a:p>
        </p:txBody>
      </p:sp>
      <p:pic>
        <p:nvPicPr>
          <p:cNvPr id="8" name="Picture 5" descr="C:\Documents and Settings\kntanos.IN.002\Desktop\Picture1.png"/>
          <p:cNvPicPr>
            <a:picLocks noChangeAspect="1" noChangeArrowheads="1"/>
          </p:cNvPicPr>
          <p:nvPr/>
        </p:nvPicPr>
        <p:blipFill>
          <a:blip r:embed="rId3"/>
          <a:srcRect l="20895" t="28455" r="18349" b="29784"/>
          <a:stretch>
            <a:fillRect/>
          </a:stretch>
        </p:blipFill>
        <p:spPr bwMode="auto">
          <a:xfrm>
            <a:off x="5155660" y="1942489"/>
            <a:ext cx="3726267" cy="258776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GB" dirty="0" smtClean="0">
                <a:solidFill>
                  <a:srgbClr val="C00000"/>
                </a:solidFill>
              </a:rPr>
              <a:t>In summary</a:t>
            </a:r>
          </a:p>
        </p:txBody>
      </p:sp>
      <p:graphicFrame>
        <p:nvGraphicFramePr>
          <p:cNvPr id="5" name="Content Placeholder 4"/>
          <p:cNvGraphicFramePr>
            <a:graphicFrameLocks noGrp="1"/>
          </p:cNvGraphicFramePr>
          <p:nvPr>
            <p:ph idx="1"/>
          </p:nvPr>
        </p:nvGraphicFramePr>
        <p:xfrm>
          <a:off x="733425" y="928688"/>
          <a:ext cx="7610475" cy="5123645"/>
        </p:xfrm>
        <a:graphic>
          <a:graphicData uri="http://schemas.openxmlformats.org/drawingml/2006/table">
            <a:tbl>
              <a:tblPr>
                <a:tableStyleId>{2D5ABB26-0587-4C30-8999-92F81FD0307C}</a:tableStyleId>
              </a:tblPr>
              <a:tblGrid>
                <a:gridCol w="2536560"/>
                <a:gridCol w="1127536"/>
                <a:gridCol w="3946379"/>
              </a:tblGrid>
              <a:tr h="153739">
                <a:tc>
                  <a:txBody>
                    <a:bodyPr/>
                    <a:lstStyle/>
                    <a:p>
                      <a:pPr marL="0" marR="0">
                        <a:spcBef>
                          <a:spcPts val="0"/>
                        </a:spcBef>
                        <a:spcAft>
                          <a:spcPts val="0"/>
                        </a:spcAft>
                      </a:pPr>
                      <a:r>
                        <a:rPr lang="en-GB" sz="1200" b="1" dirty="0">
                          <a:effectLst/>
                        </a:rPr>
                        <a:t>Success Criteria</a:t>
                      </a:r>
                      <a:endParaRPr lang="en-GB" sz="1200" b="1"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b="1" dirty="0">
                          <a:effectLst/>
                        </a:rPr>
                        <a:t>Achieved?</a:t>
                      </a:r>
                      <a:endParaRPr lang="en-GB" sz="1200" b="1"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b="1" dirty="0">
                          <a:effectLst/>
                        </a:rPr>
                        <a:t>Comment </a:t>
                      </a:r>
                      <a:endParaRPr lang="en-GB" sz="1200" b="1"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461218">
                <a:tc>
                  <a:txBody>
                    <a:bodyPr/>
                    <a:lstStyle/>
                    <a:p>
                      <a:pPr marL="0" marR="0">
                        <a:spcBef>
                          <a:spcPts val="0"/>
                        </a:spcBef>
                        <a:spcAft>
                          <a:spcPts val="0"/>
                        </a:spcAft>
                      </a:pPr>
                      <a:r>
                        <a:rPr lang="en-GB" sz="1200" dirty="0">
                          <a:effectLst/>
                        </a:rPr>
                        <a:t>Statutory responsibilities met</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Fire, H&amp;S, Environmental and Equality requirements met, with only one minor accident and no RIDDOR.</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461218">
                <a:tc>
                  <a:txBody>
                    <a:bodyPr/>
                    <a:lstStyle/>
                    <a:p>
                      <a:pPr marL="0" marR="0">
                        <a:spcBef>
                          <a:spcPts val="0"/>
                        </a:spcBef>
                        <a:spcAft>
                          <a:spcPts val="0"/>
                        </a:spcAft>
                      </a:pPr>
                      <a:r>
                        <a:rPr lang="en-GB" sz="1200" dirty="0">
                          <a:effectLst/>
                        </a:rPr>
                        <a:t>Safety, security and preservation of records enhanced</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a:effectLst/>
                        </a:rPr>
                        <a:t>Partially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Whole Life Costing approach </a:t>
                      </a:r>
                      <a:r>
                        <a:rPr lang="en-GB" sz="1200" dirty="0" err="1">
                          <a:effectLst/>
                        </a:rPr>
                        <a:t>i.a.w</a:t>
                      </a:r>
                      <a:r>
                        <a:rPr lang="en-GB" sz="1200" dirty="0">
                          <a:effectLst/>
                        </a:rPr>
                        <a:t>. PD5454. Further enhancements to BMS’ planned for 12/13.</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461218">
                <a:tc>
                  <a:txBody>
                    <a:bodyPr/>
                    <a:lstStyle/>
                    <a:p>
                      <a:pPr marL="0" marR="0">
                        <a:spcBef>
                          <a:spcPts val="0"/>
                        </a:spcBef>
                        <a:spcAft>
                          <a:spcPts val="0"/>
                        </a:spcAft>
                      </a:pPr>
                      <a:r>
                        <a:rPr lang="en-GB" sz="1200">
                          <a:effectLst/>
                        </a:rPr>
                        <a:t>Energy savings &amp; carbon emissions reduced</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Exceeded</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£1.6m energy savings to date; 27% carbon reduction &amp; </a:t>
                      </a:r>
                      <a:r>
                        <a:rPr lang="en-GB" sz="1200" dirty="0" smtClean="0">
                          <a:effectLst/>
                        </a:rPr>
                        <a:t>~9,000 </a:t>
                      </a:r>
                      <a:r>
                        <a:rPr lang="en-GB" sz="1200" dirty="0">
                          <a:effectLst/>
                        </a:rPr>
                        <a:t>tonnes of carbon saved.</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614958">
                <a:tc>
                  <a:txBody>
                    <a:bodyPr/>
                    <a:lstStyle/>
                    <a:p>
                      <a:pPr marL="0" marR="0">
                        <a:spcBef>
                          <a:spcPts val="0"/>
                        </a:spcBef>
                        <a:spcAft>
                          <a:spcPts val="0"/>
                        </a:spcAft>
                      </a:pPr>
                      <a:r>
                        <a:rPr lang="en-GB" sz="1200">
                          <a:effectLst/>
                        </a:rPr>
                        <a:t>Backlog maintenance burden addressed and future investment spend ‘smoothed’</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30-year plan developed, smoothing out future expenditure and saving </a:t>
                      </a:r>
                      <a:r>
                        <a:rPr lang="en-GB" sz="1200" dirty="0" smtClean="0">
                          <a:effectLst/>
                        </a:rPr>
                        <a:t>£54</a:t>
                      </a:r>
                      <a:r>
                        <a:rPr lang="en-GB" sz="1200" baseline="0" dirty="0" smtClean="0">
                          <a:effectLst/>
                        </a:rPr>
                        <a:t> million.</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768697">
                <a:tc>
                  <a:txBody>
                    <a:bodyPr/>
                    <a:lstStyle/>
                    <a:p>
                      <a:pPr marL="0" marR="0">
                        <a:spcBef>
                          <a:spcPts val="0"/>
                        </a:spcBef>
                        <a:spcAft>
                          <a:spcPts val="0"/>
                        </a:spcAft>
                      </a:pPr>
                      <a:r>
                        <a:rPr lang="en-GB" sz="1200" dirty="0">
                          <a:effectLst/>
                        </a:rPr>
                        <a:t>V</a:t>
                      </a:r>
                      <a:r>
                        <a:rPr lang="en-GB" sz="1200" i="1" dirty="0">
                          <a:effectLst/>
                        </a:rPr>
                        <a:t>f</a:t>
                      </a:r>
                      <a:r>
                        <a:rPr lang="en-GB" sz="1200" dirty="0">
                          <a:effectLst/>
                        </a:rPr>
                        <a:t>M </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Programme delivered on budget/schedule; TEA £2.84; negotiated reductions in management fees, savings in management and procurement working through FM partner.</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307479">
                <a:tc>
                  <a:txBody>
                    <a:bodyPr/>
                    <a:lstStyle/>
                    <a:p>
                      <a:pPr marL="0" marR="0">
                        <a:spcBef>
                          <a:spcPts val="0"/>
                        </a:spcBef>
                        <a:spcAft>
                          <a:spcPts val="0"/>
                        </a:spcAft>
                      </a:pPr>
                      <a:r>
                        <a:rPr lang="en-GB" sz="1200">
                          <a:effectLst/>
                        </a:rPr>
                        <a:t>Reputation protected and enhanced</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No material issues with customers, staff, trade unions or neighbours.</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307479">
                <a:tc>
                  <a:txBody>
                    <a:bodyPr/>
                    <a:lstStyle/>
                    <a:p>
                      <a:pPr marL="0" marR="0">
                        <a:spcBef>
                          <a:spcPts val="0"/>
                        </a:spcBef>
                        <a:spcAft>
                          <a:spcPts val="0"/>
                        </a:spcAft>
                      </a:pPr>
                      <a:r>
                        <a:rPr lang="en-GB" sz="1200">
                          <a:effectLst/>
                        </a:rPr>
                        <a:t>Facilities for staff and public improved</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a:effectLst/>
                        </a:rPr>
                        <a:t>Partially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Further improvements, such as disabled access ramps </a:t>
                      </a:r>
                      <a:r>
                        <a:rPr lang="en-GB" sz="1200" dirty="0" smtClean="0">
                          <a:effectLst/>
                        </a:rPr>
                        <a:t>planned</a:t>
                      </a:r>
                      <a:r>
                        <a:rPr lang="en-GB" sz="1200" dirty="0">
                          <a:effectLst/>
                        </a:rPr>
                        <a:t>.</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614958">
                <a:tc>
                  <a:txBody>
                    <a:bodyPr/>
                    <a:lstStyle/>
                    <a:p>
                      <a:pPr marL="0" marR="0">
                        <a:spcBef>
                          <a:spcPts val="0"/>
                        </a:spcBef>
                        <a:spcAft>
                          <a:spcPts val="0"/>
                        </a:spcAft>
                      </a:pPr>
                      <a:r>
                        <a:rPr lang="en-GB" sz="1200">
                          <a:effectLst/>
                        </a:rPr>
                        <a:t>Ongoing maintenance and operating cost efficiencies</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a:effectLst/>
                        </a:rPr>
                        <a:t>Partially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£1.6m energy savings. Reduced maintenance spend due to efficient plant is offset by costs associated with the sophistication of new technology solutions.</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461218">
                <a:tc>
                  <a:txBody>
                    <a:bodyPr/>
                    <a:lstStyle/>
                    <a:p>
                      <a:pPr marL="0" marR="0">
                        <a:spcBef>
                          <a:spcPts val="0"/>
                        </a:spcBef>
                        <a:spcAft>
                          <a:spcPts val="0"/>
                        </a:spcAft>
                      </a:pPr>
                      <a:r>
                        <a:rPr lang="en-GB" sz="1200">
                          <a:effectLst/>
                        </a:rPr>
                        <a:t>The operational life of the Kew site prolonged beyond 2020</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a:effectLst/>
                        </a:rPr>
                        <a:t>Extended </a:t>
                      </a:r>
                      <a:r>
                        <a:rPr lang="en-GB" sz="1200" dirty="0" smtClean="0">
                          <a:effectLst/>
                        </a:rPr>
                        <a:t>‘design life’ of Q1 beyond 2020 and of Q2 to 2042 </a:t>
                      </a:r>
                      <a:r>
                        <a:rPr lang="en-GB" sz="1200" dirty="0">
                          <a:effectLst/>
                        </a:rPr>
                        <a:t>with a ‘smoothed’ 30-year life-cycle plan.</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r h="307479">
                <a:tc>
                  <a:txBody>
                    <a:bodyPr/>
                    <a:lstStyle/>
                    <a:p>
                      <a:pPr marL="0" marR="0">
                        <a:spcBef>
                          <a:spcPts val="0"/>
                        </a:spcBef>
                        <a:spcAft>
                          <a:spcPts val="0"/>
                        </a:spcAft>
                      </a:pPr>
                      <a:r>
                        <a:rPr lang="en-GB" sz="1200">
                          <a:effectLst/>
                        </a:rPr>
                        <a:t>Technology infrastructure and resilience improved </a:t>
                      </a:r>
                      <a:endParaRPr lang="en-GB" sz="120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lgn="ctr">
                        <a:spcBef>
                          <a:spcPts val="0"/>
                        </a:spcBef>
                        <a:spcAft>
                          <a:spcPts val="0"/>
                        </a:spcAft>
                      </a:pPr>
                      <a:r>
                        <a:rPr lang="en-GB" sz="1200" dirty="0" smtClean="0">
                          <a:effectLst/>
                        </a:rPr>
                        <a:t>Fully</a:t>
                      </a:r>
                      <a:endParaRPr lang="en-GB" sz="1200" dirty="0">
                        <a:effectLst/>
                        <a:latin typeface="Arial"/>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c>
                  <a:txBody>
                    <a:bodyPr/>
                    <a:lstStyle/>
                    <a:p>
                      <a:pPr marL="0" marR="0">
                        <a:spcBef>
                          <a:spcPts val="0"/>
                        </a:spcBef>
                        <a:spcAft>
                          <a:spcPts val="0"/>
                        </a:spcAft>
                      </a:pPr>
                      <a:r>
                        <a:rPr lang="en-GB" sz="1200" dirty="0" smtClean="0">
                          <a:effectLst/>
                        </a:rPr>
                        <a:t>ICT server room standby power,</a:t>
                      </a:r>
                      <a:r>
                        <a:rPr lang="en-GB" sz="1200" baseline="0" dirty="0" smtClean="0">
                          <a:effectLst/>
                        </a:rPr>
                        <a:t> improved cooling and </a:t>
                      </a:r>
                      <a:r>
                        <a:rPr lang="en-GB" sz="1200" dirty="0" smtClean="0">
                          <a:effectLst/>
                        </a:rPr>
                        <a:t> free cooling, Dark Archive, DRI room etc.</a:t>
                      </a:r>
                      <a:endParaRPr lang="en-GB" sz="1200" dirty="0">
                        <a:effectLst/>
                        <a:latin typeface="+mn-lt"/>
                        <a:ea typeface="Times New Roman"/>
                        <a:cs typeface="Times New Roman"/>
                      </a:endParaRPr>
                    </a:p>
                  </a:txBody>
                  <a:tcPr marL="57652" marR="57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9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FD5A9339-DCA7-4EB2-BBA4-E04893E8AA7C}" type="slidenum">
              <a:rPr lang="en-GB" smtClean="0"/>
              <a:pPr>
                <a:defRPr/>
              </a:pPr>
              <a:t>20</a:t>
            </a:fld>
            <a:endParaRPr lang="en-GB"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kntanos.IN.002\Desktop\euoutl.gif"/>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690563" y="4324350"/>
            <a:ext cx="1828800" cy="1809750"/>
          </a:xfrm>
          <a:prstGeom prst="rect">
            <a:avLst/>
          </a:prstGeom>
          <a:solidFill>
            <a:schemeClr val="bg1"/>
          </a:solidFill>
          <a:ln w="9525">
            <a:noFill/>
            <a:miter lim="800000"/>
            <a:headEnd/>
            <a:tailEnd/>
          </a:ln>
        </p:spPr>
      </p:pic>
      <p:pic>
        <p:nvPicPr>
          <p:cNvPr id="21507" name="Picture 3" descr="C:\Documents and Settings\kntanos.IN.002\Desktop\uk_blank_map.gif"/>
          <p:cNvPicPr>
            <a:picLocks noChangeAspect="1" noChangeArrowheads="1"/>
          </p:cNvPicPr>
          <p:nvPr/>
        </p:nvPicPr>
        <p:blipFill>
          <a:blip r:embed="rId4"/>
          <a:srcRect/>
          <a:stretch>
            <a:fillRect/>
          </a:stretch>
        </p:blipFill>
        <p:spPr bwMode="auto">
          <a:xfrm>
            <a:off x="990600" y="1911350"/>
            <a:ext cx="1624013" cy="2079625"/>
          </a:xfrm>
          <a:prstGeom prst="rect">
            <a:avLst/>
          </a:prstGeom>
          <a:noFill/>
          <a:ln w="9525">
            <a:noFill/>
            <a:miter lim="800000"/>
            <a:headEnd/>
            <a:tailEnd/>
          </a:ln>
        </p:spPr>
      </p:pic>
      <p:sp>
        <p:nvSpPr>
          <p:cNvPr id="2" name="Title 1"/>
          <p:cNvSpPr>
            <a:spLocks noGrp="1"/>
          </p:cNvSpPr>
          <p:nvPr>
            <p:ph type="title"/>
          </p:nvPr>
        </p:nvSpPr>
        <p:spPr>
          <a:ln w="28575" cap="rnd">
            <a:round/>
          </a:ln>
        </p:spPr>
        <p:txBody>
          <a:bodyPr/>
          <a:lstStyle/>
          <a:p>
            <a:pPr eaLnBrk="1" hangingPunct="1">
              <a:defRPr/>
            </a:pPr>
            <a:r>
              <a:rPr lang="en-GB" dirty="0" smtClean="0">
                <a:solidFill>
                  <a:srgbClr val="CC3333"/>
                </a:solidFill>
                <a:ea typeface="+mn-ea"/>
                <a:cs typeface="Arial" charset="0"/>
              </a:rPr>
              <a:t>Standards and guidelines</a:t>
            </a:r>
          </a:p>
        </p:txBody>
      </p:sp>
      <p:pic>
        <p:nvPicPr>
          <p:cNvPr id="3" name="Picture 2" descr="C:\Documents and Settings\kntanos.IN.002\Desktop\timthumb.jpg"/>
          <p:cNvPicPr>
            <a:picLocks noChangeAspect="1" noChangeArrowheads="1"/>
          </p:cNvPicPr>
          <p:nvPr/>
        </p:nvPicPr>
        <p:blipFill>
          <a:blip r:embed="rId5"/>
          <a:srcRect/>
          <a:stretch>
            <a:fillRect/>
          </a:stretch>
        </p:blipFill>
        <p:spPr bwMode="auto">
          <a:xfrm>
            <a:off x="371475" y="3171825"/>
            <a:ext cx="838200" cy="838200"/>
          </a:xfrm>
          <a:prstGeom prst="rect">
            <a:avLst/>
          </a:prstGeom>
          <a:noFill/>
          <a:ln w="9525">
            <a:noFill/>
            <a:miter lim="800000"/>
            <a:headEnd/>
            <a:tailEnd/>
          </a:ln>
        </p:spPr>
      </p:pic>
      <p:pic>
        <p:nvPicPr>
          <p:cNvPr id="4" name="Picture 2" descr="C:\Documents and Settings\kntanos.IN.002\Desktop\BSI%20British%20Standards%20multi_RGB.jpg"/>
          <p:cNvPicPr>
            <a:picLocks noChangeAspect="1" noChangeArrowheads="1"/>
          </p:cNvPicPr>
          <p:nvPr/>
        </p:nvPicPr>
        <p:blipFill>
          <a:blip r:embed="rId6">
            <a:clrChange>
              <a:clrFrom>
                <a:srgbClr val="F8FFFE"/>
              </a:clrFrom>
              <a:clrTo>
                <a:srgbClr val="F8FFFE">
                  <a:alpha val="0"/>
                </a:srgbClr>
              </a:clrTo>
            </a:clrChange>
          </a:blip>
          <a:srcRect/>
          <a:stretch>
            <a:fillRect/>
          </a:stretch>
        </p:blipFill>
        <p:spPr bwMode="auto">
          <a:xfrm>
            <a:off x="390525" y="2371725"/>
            <a:ext cx="1257300" cy="725488"/>
          </a:xfrm>
          <a:prstGeom prst="rect">
            <a:avLst/>
          </a:prstGeom>
          <a:noFill/>
          <a:ln w="9525">
            <a:noFill/>
            <a:miter lim="800000"/>
            <a:headEnd/>
            <a:tailEnd/>
          </a:ln>
        </p:spPr>
      </p:pic>
      <p:pic>
        <p:nvPicPr>
          <p:cNvPr id="5" name="Picture 2"/>
          <p:cNvPicPr>
            <a:picLocks noChangeAspect="1" noChangeArrowheads="1"/>
          </p:cNvPicPr>
          <p:nvPr/>
        </p:nvPicPr>
        <p:blipFill>
          <a:blip r:embed="rId7"/>
          <a:srcRect/>
          <a:stretch>
            <a:fillRect/>
          </a:stretch>
        </p:blipFill>
        <p:spPr bwMode="auto">
          <a:xfrm>
            <a:off x="361950" y="4070350"/>
            <a:ext cx="3295650" cy="644525"/>
          </a:xfrm>
          <a:prstGeom prst="rect">
            <a:avLst/>
          </a:prstGeom>
          <a:noFill/>
          <a:ln w="9525">
            <a:noFill/>
            <a:miter lim="800000"/>
            <a:headEnd/>
            <a:tailEnd/>
          </a:ln>
        </p:spPr>
      </p:pic>
      <p:pic>
        <p:nvPicPr>
          <p:cNvPr id="27656" name="Picture 4" descr="C:\Documents and Settings\kntanos.IN.002\Desktop\cen.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3363" y="4781550"/>
            <a:ext cx="1049337" cy="828675"/>
          </a:xfrm>
          <a:prstGeom prst="rect">
            <a:avLst/>
          </a:prstGeom>
          <a:noFill/>
          <a:ln w="9525">
            <a:noFill/>
            <a:miter lim="800000"/>
            <a:headEnd/>
            <a:tailEnd/>
          </a:ln>
        </p:spPr>
      </p:pic>
      <p:pic>
        <p:nvPicPr>
          <p:cNvPr id="21520" name="Picture 5" descr="C:\Documents and Settings\kntanos.IN.002\Desktop\worldoutlinemap.gif"/>
          <p:cNvPicPr>
            <a:picLocks noChangeAspect="1" noChangeArrowheads="1"/>
          </p:cNvPicPr>
          <p:nvPr/>
        </p:nvPicPr>
        <p:blipFill>
          <a:blip r:embed="rId9"/>
          <a:srcRect l="537" t="1639" r="990" b="2731"/>
          <a:stretch>
            <a:fillRect/>
          </a:stretch>
        </p:blipFill>
        <p:spPr bwMode="auto">
          <a:xfrm>
            <a:off x="6353175" y="2798763"/>
            <a:ext cx="2543175" cy="1619250"/>
          </a:xfrm>
          <a:prstGeom prst="rect">
            <a:avLst/>
          </a:prstGeom>
          <a:noFill/>
          <a:ln w="9525">
            <a:noFill/>
            <a:miter lim="800000"/>
            <a:headEnd/>
            <a:tailEnd/>
          </a:ln>
        </p:spPr>
      </p:pic>
      <p:sp>
        <p:nvSpPr>
          <p:cNvPr id="11" name="TextBox 10"/>
          <p:cNvSpPr txBox="1"/>
          <p:nvPr/>
        </p:nvSpPr>
        <p:spPr bwMode="auto">
          <a:xfrm>
            <a:off x="6911975" y="3262313"/>
            <a:ext cx="1574800" cy="400050"/>
          </a:xfrm>
          <a:prstGeom prst="rect">
            <a:avLst/>
          </a:prstGeom>
          <a:solidFill>
            <a:schemeClr val="bg1"/>
          </a:solidFill>
          <a:ln>
            <a:solidFill>
              <a:schemeClr val="accent6">
                <a:lumMod val="50000"/>
              </a:schemeClr>
            </a:solidFill>
          </a:ln>
          <a:effectLst>
            <a:outerShdw blurRad="50800" dist="38100" dir="2700000" algn="tl" rotWithShape="0">
              <a:prstClr val="black">
                <a:alpha val="40000"/>
              </a:prstClr>
            </a:outerShdw>
          </a:effectLst>
        </p:spPr>
        <p:txBody>
          <a:bodyPr>
            <a:spAutoFit/>
          </a:bodyPr>
          <a:lstStyle/>
          <a:p>
            <a:pPr>
              <a:defRPr/>
            </a:pPr>
            <a:r>
              <a:rPr lang="en-GB" sz="2000" dirty="0" err="1">
                <a:latin typeface="Arial" charset="0"/>
              </a:rPr>
              <a:t>Bizot</a:t>
            </a:r>
            <a:r>
              <a:rPr lang="en-GB" sz="2000" dirty="0">
                <a:latin typeface="Arial" charset="0"/>
              </a:rPr>
              <a:t> Group</a:t>
            </a:r>
          </a:p>
        </p:txBody>
      </p:sp>
      <p:sp>
        <p:nvSpPr>
          <p:cNvPr id="12" name="TextBox 11"/>
          <p:cNvSpPr txBox="1">
            <a:spLocks noChangeArrowheads="1"/>
          </p:cNvSpPr>
          <p:nvPr/>
        </p:nvSpPr>
        <p:spPr bwMode="auto">
          <a:xfrm>
            <a:off x="3676650" y="4133850"/>
            <a:ext cx="2844800" cy="523875"/>
          </a:xfrm>
          <a:prstGeom prst="rect">
            <a:avLst/>
          </a:prstGeom>
          <a:solidFill>
            <a:schemeClr val="bg1"/>
          </a:solidFill>
          <a:ln w="9525">
            <a:solidFill>
              <a:schemeClr val="tx1"/>
            </a:solidFill>
            <a:miter lim="800000"/>
            <a:headEnd/>
            <a:tailEnd/>
          </a:ln>
        </p:spPr>
        <p:txBody>
          <a:bodyPr wrap="none">
            <a:spAutoFit/>
          </a:bodyPr>
          <a:lstStyle/>
          <a:p>
            <a:r>
              <a:rPr lang="en-GB" sz="1400"/>
              <a:t>40%-60% RH, less than 10%/24h</a:t>
            </a:r>
          </a:p>
          <a:p>
            <a:r>
              <a:rPr lang="en-GB" sz="1400"/>
              <a:t>16-25ºC </a:t>
            </a:r>
          </a:p>
        </p:txBody>
      </p:sp>
      <p:sp>
        <p:nvSpPr>
          <p:cNvPr id="13" name="TextBox 12"/>
          <p:cNvSpPr txBox="1">
            <a:spLocks noChangeArrowheads="1"/>
          </p:cNvSpPr>
          <p:nvPr/>
        </p:nvSpPr>
        <p:spPr bwMode="auto">
          <a:xfrm>
            <a:off x="3648075" y="3219450"/>
            <a:ext cx="1271588" cy="523875"/>
          </a:xfrm>
          <a:prstGeom prst="rect">
            <a:avLst/>
          </a:prstGeom>
          <a:solidFill>
            <a:schemeClr val="bg1"/>
          </a:solidFill>
          <a:ln w="9525">
            <a:solidFill>
              <a:schemeClr val="tx1"/>
            </a:solidFill>
            <a:miter lim="800000"/>
            <a:headEnd/>
            <a:tailEnd/>
          </a:ln>
        </p:spPr>
        <p:txBody>
          <a:bodyPr wrap="none">
            <a:spAutoFit/>
          </a:bodyPr>
          <a:lstStyle/>
          <a:p>
            <a:r>
              <a:rPr lang="en-GB" sz="1400"/>
              <a:t>40%-60% RH</a:t>
            </a:r>
          </a:p>
          <a:p>
            <a:r>
              <a:rPr lang="en-GB" sz="1400"/>
              <a:t>16-25ºC </a:t>
            </a:r>
          </a:p>
        </p:txBody>
      </p:sp>
      <p:sp>
        <p:nvSpPr>
          <p:cNvPr id="14" name="TextBox 13"/>
          <p:cNvSpPr txBox="1">
            <a:spLocks noChangeArrowheads="1"/>
          </p:cNvSpPr>
          <p:nvPr/>
        </p:nvSpPr>
        <p:spPr bwMode="auto">
          <a:xfrm>
            <a:off x="3657600" y="2333625"/>
            <a:ext cx="1677988" cy="523875"/>
          </a:xfrm>
          <a:prstGeom prst="rect">
            <a:avLst/>
          </a:prstGeom>
          <a:solidFill>
            <a:schemeClr val="bg1"/>
          </a:solidFill>
          <a:ln w="9525">
            <a:solidFill>
              <a:schemeClr val="tx1"/>
            </a:solidFill>
            <a:miter lim="800000"/>
            <a:headEnd/>
            <a:tailEnd/>
          </a:ln>
        </p:spPr>
        <p:txBody>
          <a:bodyPr wrap="none">
            <a:spAutoFit/>
          </a:bodyPr>
          <a:lstStyle/>
          <a:p>
            <a:r>
              <a:rPr lang="en-GB" sz="1400"/>
              <a:t>45%-60% RH ±5%</a:t>
            </a:r>
          </a:p>
          <a:p>
            <a:r>
              <a:rPr lang="en-GB" sz="1400"/>
              <a:t>16-19ºC ±1ºC </a:t>
            </a:r>
          </a:p>
        </p:txBody>
      </p:sp>
      <p:sp>
        <p:nvSpPr>
          <p:cNvPr id="15" name="Rectangle 15"/>
          <p:cNvSpPr>
            <a:spLocks noChangeArrowheads="1"/>
          </p:cNvSpPr>
          <p:nvPr/>
        </p:nvSpPr>
        <p:spPr bwMode="auto">
          <a:xfrm>
            <a:off x="3686175" y="5083175"/>
            <a:ext cx="3648075" cy="523875"/>
          </a:xfrm>
          <a:prstGeom prst="rect">
            <a:avLst/>
          </a:prstGeom>
          <a:solidFill>
            <a:schemeClr val="bg1"/>
          </a:solidFill>
          <a:ln w="9525">
            <a:solidFill>
              <a:schemeClr val="tx1"/>
            </a:solidFill>
            <a:miter lim="800000"/>
            <a:headEnd/>
            <a:tailEnd/>
          </a:ln>
        </p:spPr>
        <p:txBody>
          <a:bodyPr>
            <a:spAutoFit/>
          </a:bodyPr>
          <a:lstStyle/>
          <a:p>
            <a:r>
              <a:rPr lang="en-GB" sz="1400" b="1"/>
              <a:t>CEN/TC 346 </a:t>
            </a:r>
            <a:r>
              <a:rPr lang="en-GB" sz="1400"/>
              <a:t>(Standard</a:t>
            </a:r>
            <a:r>
              <a:rPr lang="en-GB" sz="1400" b="1"/>
              <a:t> </a:t>
            </a:r>
            <a:r>
              <a:rPr lang="en-GB" sz="1400"/>
              <a:t>under development, estimated publication date is 2013/14) </a:t>
            </a:r>
            <a:endParaRPr lang="en-GB" sz="1400" b="1"/>
          </a:p>
        </p:txBody>
      </p:sp>
      <p:sp>
        <p:nvSpPr>
          <p:cNvPr id="16" name="Rectangle 15"/>
          <p:cNvSpPr>
            <a:spLocks noChangeArrowheads="1"/>
          </p:cNvSpPr>
          <p:nvPr/>
        </p:nvSpPr>
        <p:spPr bwMode="auto">
          <a:xfrm>
            <a:off x="390525" y="1139825"/>
            <a:ext cx="6924675" cy="307975"/>
          </a:xfrm>
          <a:prstGeom prst="rect">
            <a:avLst/>
          </a:prstGeom>
          <a:solidFill>
            <a:schemeClr val="bg1"/>
          </a:solidFill>
          <a:ln w="9525">
            <a:solidFill>
              <a:schemeClr val="tx1"/>
            </a:solidFill>
            <a:miter lim="800000"/>
            <a:headEnd/>
            <a:tailEnd/>
          </a:ln>
        </p:spPr>
        <p:txBody>
          <a:bodyPr>
            <a:spAutoFit/>
          </a:bodyPr>
          <a:lstStyle/>
          <a:p>
            <a:r>
              <a:rPr lang="en-GB" sz="1400" b="1" dirty="0"/>
              <a:t>PAS </a:t>
            </a:r>
            <a:r>
              <a:rPr lang="en-GB" sz="1400" b="1" dirty="0" smtClean="0"/>
              <a:t>198:2012 </a:t>
            </a:r>
            <a:r>
              <a:rPr lang="en-GB" sz="1400" dirty="0"/>
              <a:t>Specification for environmental conditions for cultural collections</a:t>
            </a:r>
          </a:p>
        </p:txBody>
      </p:sp>
      <p:sp>
        <p:nvSpPr>
          <p:cNvPr id="17" name="Rectangle 9"/>
          <p:cNvSpPr>
            <a:spLocks noChangeArrowheads="1"/>
          </p:cNvSpPr>
          <p:nvPr/>
        </p:nvSpPr>
        <p:spPr bwMode="auto">
          <a:xfrm>
            <a:off x="390525" y="1635125"/>
            <a:ext cx="6067425" cy="523875"/>
          </a:xfrm>
          <a:prstGeom prst="rect">
            <a:avLst/>
          </a:prstGeom>
          <a:solidFill>
            <a:schemeClr val="bg1"/>
          </a:solidFill>
          <a:ln w="9525">
            <a:solidFill>
              <a:schemeClr val="tx1"/>
            </a:solidFill>
            <a:miter lim="800000"/>
            <a:headEnd/>
            <a:tailEnd/>
          </a:ln>
        </p:spPr>
        <p:txBody>
          <a:bodyPr>
            <a:spAutoFit/>
          </a:bodyPr>
          <a:lstStyle/>
          <a:p>
            <a:r>
              <a:rPr lang="en-GB" sz="1400" b="1" dirty="0"/>
              <a:t>PD 5454: </a:t>
            </a:r>
            <a:r>
              <a:rPr lang="en-GB" sz="1400" b="1" dirty="0" smtClean="0"/>
              <a:t>2012 </a:t>
            </a:r>
            <a:r>
              <a:rPr lang="en-GB" sz="1400" dirty="0"/>
              <a:t>Guide for the storage and exhibition of archival materials</a:t>
            </a:r>
          </a:p>
          <a:p>
            <a:r>
              <a:rPr lang="en-GB" sz="1400" dirty="0"/>
              <a:t>by merging BS5454:2000 and PD0024</a:t>
            </a:r>
            <a:endParaRPr lang="en-GB"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27656"/>
                                        </p:tgtEl>
                                        <p:attrNameLst>
                                          <p:attrName>style.visibility</p:attrName>
                                        </p:attrNameLst>
                                      </p:cBhvr>
                                      <p:to>
                                        <p:strVal val="visible"/>
                                      </p:to>
                                    </p:set>
                                    <p:animEffect transition="in" filter="fade">
                                      <p:cBhvr>
                                        <p:cTn id="19" dur="500"/>
                                        <p:tgtEl>
                                          <p:spTgt spid="27656"/>
                                        </p:tgtEl>
                                      </p:cBhvr>
                                    </p:animEffect>
                                  </p:childTnLst>
                                </p:cTn>
                              </p:par>
                            </p:childTnLst>
                          </p:cTn>
                        </p:par>
                        <p:par>
                          <p:cTn id="20" fill="hold">
                            <p:stCondLst>
                              <p:cond delay="2000"/>
                            </p:stCondLst>
                            <p:childTnLst>
                              <p:par>
                                <p:cTn id="21" presetID="10" presetClass="entr" presetSubtype="0"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4500"/>
                            </p:stCondLst>
                            <p:childTnLst>
                              <p:par>
                                <p:cTn id="34" presetID="10" presetClass="entr" presetSubtype="0" fill="hold" grpId="0" nodeType="after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GB" dirty="0" smtClean="0">
                <a:solidFill>
                  <a:srgbClr val="C00000"/>
                </a:solidFill>
              </a:rPr>
              <a:t>Publicly Available Specification 198</a:t>
            </a:r>
          </a:p>
        </p:txBody>
      </p:sp>
      <p:sp>
        <p:nvSpPr>
          <p:cNvPr id="17411" name="Rectangle 3"/>
          <p:cNvSpPr>
            <a:spLocks noGrp="1" noChangeArrowheads="1"/>
          </p:cNvSpPr>
          <p:nvPr>
            <p:ph type="body" idx="1"/>
          </p:nvPr>
        </p:nvSpPr>
        <p:spPr>
          <a:xfrm>
            <a:off x="249238" y="1052513"/>
            <a:ext cx="8643937" cy="4919662"/>
          </a:xfrm>
        </p:spPr>
        <p:txBody>
          <a:bodyPr/>
          <a:lstStyle/>
          <a:p>
            <a:pPr eaLnBrk="1" hangingPunct="1">
              <a:buFontTx/>
              <a:buNone/>
              <a:defRPr/>
            </a:pPr>
            <a:r>
              <a:rPr lang="en-GB" sz="2000" dirty="0" smtClean="0">
                <a:latin typeface="+mn-lt"/>
              </a:rPr>
              <a:t> </a:t>
            </a:r>
          </a:p>
        </p:txBody>
      </p:sp>
      <p:pic>
        <p:nvPicPr>
          <p:cNvPr id="4" name="Picture 5"/>
          <p:cNvPicPr>
            <a:picLocks noChangeAspect="1" noChangeArrowheads="1"/>
          </p:cNvPicPr>
          <p:nvPr/>
        </p:nvPicPr>
        <p:blipFill>
          <a:blip r:embed="rId3"/>
          <a:srcRect/>
          <a:stretch>
            <a:fillRect/>
          </a:stretch>
        </p:blipFill>
        <p:spPr bwMode="auto">
          <a:xfrm>
            <a:off x="2730500" y="931863"/>
            <a:ext cx="3673475" cy="51831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ko-KR" smtClean="0">
                <a:solidFill>
                  <a:srgbClr val="C00000"/>
                </a:solidFill>
                <a:cs typeface="굴림"/>
              </a:rPr>
              <a:t>Building Environment Simulation (BES) </a:t>
            </a:r>
            <a:endParaRPr lang="en-GB" smtClean="0">
              <a:solidFill>
                <a:srgbClr val="C00000"/>
              </a:solidFill>
            </a:endParaRPr>
          </a:p>
        </p:txBody>
      </p:sp>
      <p:sp>
        <p:nvSpPr>
          <p:cNvPr id="17411" name="Rectangle 3"/>
          <p:cNvSpPr>
            <a:spLocks noGrp="1" noChangeArrowheads="1"/>
          </p:cNvSpPr>
          <p:nvPr>
            <p:ph type="body" idx="1"/>
          </p:nvPr>
        </p:nvSpPr>
        <p:spPr>
          <a:xfrm>
            <a:off x="249238" y="1052513"/>
            <a:ext cx="8643937" cy="1193800"/>
          </a:xfrm>
        </p:spPr>
        <p:txBody>
          <a:bodyPr/>
          <a:lstStyle/>
          <a:p>
            <a:pPr eaLnBrk="1" hangingPunct="1">
              <a:buFontTx/>
              <a:buNone/>
              <a:defRPr/>
            </a:pPr>
            <a:r>
              <a:rPr lang="en-US" altLang="ko-KR" sz="2000" b="1" dirty="0" smtClean="0">
                <a:cs typeface="Arial" charset="0"/>
              </a:rPr>
              <a:t>The research question</a:t>
            </a:r>
          </a:p>
          <a:p>
            <a:pPr eaLnBrk="1" hangingPunct="1">
              <a:buFontTx/>
              <a:buNone/>
              <a:defRPr/>
            </a:pPr>
            <a:r>
              <a:rPr lang="en-US" altLang="ko-KR" sz="2000" dirty="0" smtClean="0">
                <a:cs typeface="Arial" charset="0"/>
              </a:rPr>
              <a:t>Can we provide appropriate environmental conditions (relative humidity and </a:t>
            </a:r>
          </a:p>
          <a:p>
            <a:pPr eaLnBrk="1" hangingPunct="1">
              <a:buFontTx/>
              <a:buNone/>
              <a:defRPr/>
            </a:pPr>
            <a:r>
              <a:rPr lang="en-US" altLang="ko-KR" sz="2000" dirty="0" smtClean="0">
                <a:cs typeface="Arial" charset="0"/>
              </a:rPr>
              <a:t>temperature) for the collection to prolong its lifetime,  and meet government</a:t>
            </a:r>
          </a:p>
          <a:p>
            <a:pPr eaLnBrk="1" hangingPunct="1">
              <a:buFontTx/>
              <a:buNone/>
              <a:defRPr/>
            </a:pPr>
            <a:r>
              <a:rPr lang="en-US" altLang="ko-KR" sz="2000" dirty="0" smtClean="0">
                <a:cs typeface="Arial" charset="0"/>
              </a:rPr>
              <a:t>targets on CO</a:t>
            </a:r>
            <a:r>
              <a:rPr lang="en-US" altLang="ko-KR" sz="2000" baseline="-25000" dirty="0" smtClean="0">
                <a:cs typeface="Arial" charset="0"/>
              </a:rPr>
              <a:t>2</a:t>
            </a:r>
            <a:r>
              <a:rPr lang="en-US" altLang="ko-KR" sz="2000" dirty="0" smtClean="0">
                <a:cs typeface="Arial" charset="0"/>
              </a:rPr>
              <a:t> emission and energy usage?</a:t>
            </a:r>
          </a:p>
          <a:p>
            <a:pPr eaLnBrk="1" hangingPunct="1">
              <a:buFontTx/>
              <a:buNone/>
              <a:defRPr/>
            </a:pPr>
            <a:endParaRPr lang="en-GB" sz="2000" dirty="0" smtClean="0">
              <a:latin typeface="+mn-lt"/>
            </a:endParaRPr>
          </a:p>
        </p:txBody>
      </p:sp>
      <p:pic>
        <p:nvPicPr>
          <p:cNvPr id="6" name="Picture 7" descr="typical interior"/>
          <p:cNvPicPr>
            <a:picLocks noChangeAspect="1" noChangeArrowheads="1"/>
          </p:cNvPicPr>
          <p:nvPr/>
        </p:nvPicPr>
        <p:blipFill>
          <a:blip r:embed="rId3">
            <a:lum bright="10000" contrast="10000"/>
          </a:blip>
          <a:srcRect/>
          <a:stretch>
            <a:fillRect/>
          </a:stretch>
        </p:blipFill>
        <p:spPr bwMode="auto">
          <a:xfrm>
            <a:off x="3845772" y="4264264"/>
            <a:ext cx="1436348" cy="1077607"/>
          </a:xfrm>
          <a:prstGeom prst="rect">
            <a:avLst/>
          </a:prstGeom>
          <a:noFill/>
          <a:effectLst>
            <a:outerShdw blurRad="152400" dist="12700" dir="2700000" sx="101000" sy="101000" algn="tl" rotWithShape="0">
              <a:prstClr val="black">
                <a:alpha val="55000"/>
              </a:prstClr>
            </a:outerShdw>
          </a:effectLst>
        </p:spPr>
      </p:pic>
      <p:sp>
        <p:nvSpPr>
          <p:cNvPr id="9225" name="Freeform 29"/>
          <p:cNvSpPr>
            <a:spLocks/>
          </p:cNvSpPr>
          <p:nvPr/>
        </p:nvSpPr>
        <p:spPr bwMode="auto">
          <a:xfrm>
            <a:off x="4283137" y="3496933"/>
            <a:ext cx="1937845" cy="534079"/>
          </a:xfrm>
          <a:custGeom>
            <a:avLst/>
            <a:gdLst>
              <a:gd name="T0" fmla="*/ 2147483647 w 2203"/>
              <a:gd name="T1" fmla="*/ 2147483647 h 603"/>
              <a:gd name="T2" fmla="*/ 2147483647 w 2203"/>
              <a:gd name="T3" fmla="*/ 2147483647 h 603"/>
              <a:gd name="T4" fmla="*/ 2147483647 w 2203"/>
              <a:gd name="T5" fmla="*/ 2147483647 h 603"/>
              <a:gd name="T6" fmla="*/ 2147483647 w 2203"/>
              <a:gd name="T7" fmla="*/ 2147483647 h 603"/>
              <a:gd name="T8" fmla="*/ 2147483647 w 2203"/>
              <a:gd name="T9" fmla="*/ 2147483647 h 603"/>
              <a:gd name="T10" fmla="*/ 2147483647 w 2203"/>
              <a:gd name="T11" fmla="*/ 2147483647 h 603"/>
              <a:gd name="T12" fmla="*/ 2147483647 w 2203"/>
              <a:gd name="T13" fmla="*/ 2147483647 h 603"/>
              <a:gd name="T14" fmla="*/ 2147483647 w 2203"/>
              <a:gd name="T15" fmla="*/ 2147483647 h 603"/>
              <a:gd name="T16" fmla="*/ 2147483647 w 2203"/>
              <a:gd name="T17" fmla="*/ 2147483647 h 603"/>
              <a:gd name="T18" fmla="*/ 2147483647 w 2203"/>
              <a:gd name="T19" fmla="*/ 2147483647 h 603"/>
              <a:gd name="T20" fmla="*/ 2147483647 w 2203"/>
              <a:gd name="T21" fmla="*/ 2147483647 h 603"/>
              <a:gd name="T22" fmla="*/ 2147483647 w 2203"/>
              <a:gd name="T23" fmla="*/ 2147483647 h 603"/>
              <a:gd name="T24" fmla="*/ 2147483647 w 2203"/>
              <a:gd name="T25" fmla="*/ 2147483647 h 603"/>
              <a:gd name="T26" fmla="*/ 2147483647 w 2203"/>
              <a:gd name="T27" fmla="*/ 2147483647 h 603"/>
              <a:gd name="T28" fmla="*/ 2147483647 w 2203"/>
              <a:gd name="T29" fmla="*/ 2147483647 h 603"/>
              <a:gd name="T30" fmla="*/ 2147483647 w 2203"/>
              <a:gd name="T31" fmla="*/ 2147483647 h 603"/>
              <a:gd name="T32" fmla="*/ 2147483647 w 2203"/>
              <a:gd name="T33" fmla="*/ 2147483647 h 603"/>
              <a:gd name="T34" fmla="*/ 2147483647 w 2203"/>
              <a:gd name="T35" fmla="*/ 2147483647 h 603"/>
              <a:gd name="T36" fmla="*/ 2147483647 w 2203"/>
              <a:gd name="T37" fmla="*/ 2147483647 h 603"/>
              <a:gd name="T38" fmla="*/ 2147483647 w 2203"/>
              <a:gd name="T39" fmla="*/ 2147483647 h 603"/>
              <a:gd name="T40" fmla="*/ 2147483647 w 2203"/>
              <a:gd name="T41" fmla="*/ 2147483647 h 603"/>
              <a:gd name="T42" fmla="*/ 2147483647 w 2203"/>
              <a:gd name="T43" fmla="*/ 2147483647 h 603"/>
              <a:gd name="T44" fmla="*/ 2147483647 w 2203"/>
              <a:gd name="T45" fmla="*/ 2147483647 h 603"/>
              <a:gd name="T46" fmla="*/ 2147483647 w 2203"/>
              <a:gd name="T47" fmla="*/ 2147483647 h 603"/>
              <a:gd name="T48" fmla="*/ 2147483647 w 2203"/>
              <a:gd name="T49" fmla="*/ 2147483647 h 603"/>
              <a:gd name="T50" fmla="*/ 2147483647 w 2203"/>
              <a:gd name="T51" fmla="*/ 2147483647 h 603"/>
              <a:gd name="T52" fmla="*/ 2147483647 w 2203"/>
              <a:gd name="T53" fmla="*/ 2147483647 h 603"/>
              <a:gd name="T54" fmla="*/ 2147483647 w 2203"/>
              <a:gd name="T55" fmla="*/ 2147483647 h 603"/>
              <a:gd name="T56" fmla="*/ 2147483647 w 2203"/>
              <a:gd name="T57" fmla="*/ 2147483647 h 603"/>
              <a:gd name="T58" fmla="*/ 2147483647 w 2203"/>
              <a:gd name="T59" fmla="*/ 2147483647 h 603"/>
              <a:gd name="T60" fmla="*/ 2147483647 w 2203"/>
              <a:gd name="T61" fmla="*/ 2147483647 h 603"/>
              <a:gd name="T62" fmla="*/ 2147483647 w 2203"/>
              <a:gd name="T63" fmla="*/ 2147483647 h 603"/>
              <a:gd name="T64" fmla="*/ 2147483647 w 2203"/>
              <a:gd name="T65" fmla="*/ 2147483647 h 603"/>
              <a:gd name="T66" fmla="*/ 2147483647 w 2203"/>
              <a:gd name="T67" fmla="*/ 2147483647 h 603"/>
              <a:gd name="T68" fmla="*/ 2147483647 w 2203"/>
              <a:gd name="T69" fmla="*/ 2147483647 h 603"/>
              <a:gd name="T70" fmla="*/ 2147483647 w 2203"/>
              <a:gd name="T71" fmla="*/ 2147483647 h 603"/>
              <a:gd name="T72" fmla="*/ 2147483647 w 2203"/>
              <a:gd name="T73" fmla="*/ 2147483647 h 603"/>
              <a:gd name="T74" fmla="*/ 2147483647 w 2203"/>
              <a:gd name="T75" fmla="*/ 2147483647 h 603"/>
              <a:gd name="T76" fmla="*/ 2147483647 w 2203"/>
              <a:gd name="T77" fmla="*/ 2147483647 h 603"/>
              <a:gd name="T78" fmla="*/ 2147483647 w 2203"/>
              <a:gd name="T79" fmla="*/ 2147483647 h 603"/>
              <a:gd name="T80" fmla="*/ 2147483647 w 2203"/>
              <a:gd name="T81" fmla="*/ 2147483647 h 603"/>
              <a:gd name="T82" fmla="*/ 2147483647 w 2203"/>
              <a:gd name="T83" fmla="*/ 2147483647 h 603"/>
              <a:gd name="T84" fmla="*/ 2147483647 w 2203"/>
              <a:gd name="T85" fmla="*/ 2147483647 h 603"/>
              <a:gd name="T86" fmla="*/ 2147483647 w 2203"/>
              <a:gd name="T87" fmla="*/ 2147483647 h 603"/>
              <a:gd name="T88" fmla="*/ 2147483647 w 2203"/>
              <a:gd name="T89" fmla="*/ 2147483647 h 603"/>
              <a:gd name="T90" fmla="*/ 2147483647 w 2203"/>
              <a:gd name="T91" fmla="*/ 2147483647 h 603"/>
              <a:gd name="T92" fmla="*/ 2147483647 w 2203"/>
              <a:gd name="T93" fmla="*/ 2147483647 h 603"/>
              <a:gd name="T94" fmla="*/ 2147483647 w 2203"/>
              <a:gd name="T95" fmla="*/ 2147483647 h 603"/>
              <a:gd name="T96" fmla="*/ 2147483647 w 2203"/>
              <a:gd name="T97" fmla="*/ 2147483647 h 603"/>
              <a:gd name="T98" fmla="*/ 2147483647 w 2203"/>
              <a:gd name="T99" fmla="*/ 2147483647 h 603"/>
              <a:gd name="T100" fmla="*/ 2147483647 w 2203"/>
              <a:gd name="T101" fmla="*/ 2147483647 h 603"/>
              <a:gd name="T102" fmla="*/ 2147483647 w 2203"/>
              <a:gd name="T103" fmla="*/ 2147483647 h 603"/>
              <a:gd name="T104" fmla="*/ 2147483647 w 2203"/>
              <a:gd name="T105" fmla="*/ 2147483647 h 603"/>
              <a:gd name="T106" fmla="*/ 2147483647 w 2203"/>
              <a:gd name="T107" fmla="*/ 2147483647 h 603"/>
              <a:gd name="T108" fmla="*/ 2147483647 w 2203"/>
              <a:gd name="T109" fmla="*/ 2147483647 h 603"/>
              <a:gd name="T110" fmla="*/ 2147483647 w 2203"/>
              <a:gd name="T111" fmla="*/ 2147483647 h 603"/>
              <a:gd name="T112" fmla="*/ 2147483647 w 2203"/>
              <a:gd name="T113" fmla="*/ 2147483647 h 603"/>
              <a:gd name="T114" fmla="*/ 2147483647 w 2203"/>
              <a:gd name="T115" fmla="*/ 2147483647 h 603"/>
              <a:gd name="T116" fmla="*/ 2147483647 w 2203"/>
              <a:gd name="T117" fmla="*/ 2147483647 h 603"/>
              <a:gd name="T118" fmla="*/ 2147483647 w 2203"/>
              <a:gd name="T119" fmla="*/ 2147483647 h 603"/>
              <a:gd name="T120" fmla="*/ 2147483647 w 2203"/>
              <a:gd name="T121" fmla="*/ 2147483647 h 603"/>
              <a:gd name="T122" fmla="*/ 2147483647 w 2203"/>
              <a:gd name="T123" fmla="*/ 2147483647 h 603"/>
              <a:gd name="T124" fmla="*/ 2147483647 w 2203"/>
              <a:gd name="T125" fmla="*/ 2147483647 h 6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03"/>
              <a:gd name="T190" fmla="*/ 0 h 603"/>
              <a:gd name="T191" fmla="*/ 2203 w 2203"/>
              <a:gd name="T192" fmla="*/ 603 h 6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03" h="603">
                <a:moveTo>
                  <a:pt x="0" y="320"/>
                </a:moveTo>
                <a:lnTo>
                  <a:pt x="1" y="296"/>
                </a:lnTo>
                <a:lnTo>
                  <a:pt x="1" y="294"/>
                </a:lnTo>
                <a:lnTo>
                  <a:pt x="2" y="300"/>
                </a:lnTo>
                <a:lnTo>
                  <a:pt x="2" y="322"/>
                </a:lnTo>
                <a:lnTo>
                  <a:pt x="3" y="331"/>
                </a:lnTo>
                <a:lnTo>
                  <a:pt x="3" y="336"/>
                </a:lnTo>
                <a:lnTo>
                  <a:pt x="4" y="342"/>
                </a:lnTo>
                <a:lnTo>
                  <a:pt x="4" y="333"/>
                </a:lnTo>
                <a:lnTo>
                  <a:pt x="5" y="335"/>
                </a:lnTo>
                <a:lnTo>
                  <a:pt x="5" y="327"/>
                </a:lnTo>
                <a:lnTo>
                  <a:pt x="6" y="318"/>
                </a:lnTo>
                <a:lnTo>
                  <a:pt x="6" y="316"/>
                </a:lnTo>
                <a:lnTo>
                  <a:pt x="7" y="284"/>
                </a:lnTo>
                <a:lnTo>
                  <a:pt x="7" y="235"/>
                </a:lnTo>
                <a:lnTo>
                  <a:pt x="8" y="203"/>
                </a:lnTo>
                <a:lnTo>
                  <a:pt x="8" y="192"/>
                </a:lnTo>
                <a:lnTo>
                  <a:pt x="9" y="225"/>
                </a:lnTo>
                <a:lnTo>
                  <a:pt x="9" y="239"/>
                </a:lnTo>
                <a:lnTo>
                  <a:pt x="10" y="256"/>
                </a:lnTo>
                <a:lnTo>
                  <a:pt x="10" y="281"/>
                </a:lnTo>
                <a:lnTo>
                  <a:pt x="11" y="303"/>
                </a:lnTo>
                <a:lnTo>
                  <a:pt x="11" y="323"/>
                </a:lnTo>
                <a:lnTo>
                  <a:pt x="12" y="331"/>
                </a:lnTo>
                <a:lnTo>
                  <a:pt x="12" y="352"/>
                </a:lnTo>
                <a:lnTo>
                  <a:pt x="13" y="355"/>
                </a:lnTo>
                <a:lnTo>
                  <a:pt x="13" y="356"/>
                </a:lnTo>
                <a:lnTo>
                  <a:pt x="14" y="353"/>
                </a:lnTo>
                <a:lnTo>
                  <a:pt x="14" y="361"/>
                </a:lnTo>
                <a:lnTo>
                  <a:pt x="15" y="376"/>
                </a:lnTo>
                <a:lnTo>
                  <a:pt x="15" y="395"/>
                </a:lnTo>
                <a:lnTo>
                  <a:pt x="16" y="386"/>
                </a:lnTo>
                <a:lnTo>
                  <a:pt x="16" y="388"/>
                </a:lnTo>
                <a:lnTo>
                  <a:pt x="17" y="395"/>
                </a:lnTo>
                <a:lnTo>
                  <a:pt x="17" y="397"/>
                </a:lnTo>
                <a:lnTo>
                  <a:pt x="18" y="392"/>
                </a:lnTo>
                <a:lnTo>
                  <a:pt x="19" y="368"/>
                </a:lnTo>
                <a:lnTo>
                  <a:pt x="19" y="369"/>
                </a:lnTo>
                <a:lnTo>
                  <a:pt x="20" y="369"/>
                </a:lnTo>
                <a:lnTo>
                  <a:pt x="20" y="367"/>
                </a:lnTo>
                <a:lnTo>
                  <a:pt x="21" y="375"/>
                </a:lnTo>
                <a:lnTo>
                  <a:pt x="21" y="389"/>
                </a:lnTo>
                <a:lnTo>
                  <a:pt x="22" y="373"/>
                </a:lnTo>
                <a:lnTo>
                  <a:pt x="22" y="361"/>
                </a:lnTo>
                <a:lnTo>
                  <a:pt x="23" y="350"/>
                </a:lnTo>
                <a:lnTo>
                  <a:pt x="23" y="352"/>
                </a:lnTo>
                <a:lnTo>
                  <a:pt x="24" y="341"/>
                </a:lnTo>
                <a:lnTo>
                  <a:pt x="24" y="332"/>
                </a:lnTo>
                <a:lnTo>
                  <a:pt x="25" y="364"/>
                </a:lnTo>
                <a:lnTo>
                  <a:pt x="25" y="369"/>
                </a:lnTo>
                <a:lnTo>
                  <a:pt x="26" y="361"/>
                </a:lnTo>
                <a:lnTo>
                  <a:pt x="26" y="358"/>
                </a:lnTo>
                <a:lnTo>
                  <a:pt x="27" y="371"/>
                </a:lnTo>
                <a:lnTo>
                  <a:pt x="27" y="369"/>
                </a:lnTo>
                <a:lnTo>
                  <a:pt x="28" y="369"/>
                </a:lnTo>
                <a:lnTo>
                  <a:pt x="28" y="383"/>
                </a:lnTo>
                <a:lnTo>
                  <a:pt x="29" y="404"/>
                </a:lnTo>
                <a:lnTo>
                  <a:pt x="29" y="395"/>
                </a:lnTo>
                <a:lnTo>
                  <a:pt x="30" y="384"/>
                </a:lnTo>
                <a:lnTo>
                  <a:pt x="30" y="376"/>
                </a:lnTo>
                <a:lnTo>
                  <a:pt x="31" y="372"/>
                </a:lnTo>
                <a:lnTo>
                  <a:pt x="31" y="361"/>
                </a:lnTo>
                <a:lnTo>
                  <a:pt x="32" y="346"/>
                </a:lnTo>
                <a:lnTo>
                  <a:pt x="32" y="336"/>
                </a:lnTo>
                <a:lnTo>
                  <a:pt x="33" y="324"/>
                </a:lnTo>
                <a:lnTo>
                  <a:pt x="33" y="316"/>
                </a:lnTo>
                <a:lnTo>
                  <a:pt x="34" y="279"/>
                </a:lnTo>
                <a:lnTo>
                  <a:pt x="34" y="273"/>
                </a:lnTo>
                <a:lnTo>
                  <a:pt x="35" y="301"/>
                </a:lnTo>
                <a:lnTo>
                  <a:pt x="35" y="327"/>
                </a:lnTo>
                <a:lnTo>
                  <a:pt x="36" y="341"/>
                </a:lnTo>
                <a:lnTo>
                  <a:pt x="36" y="345"/>
                </a:lnTo>
                <a:lnTo>
                  <a:pt x="37" y="362"/>
                </a:lnTo>
                <a:lnTo>
                  <a:pt x="37" y="378"/>
                </a:lnTo>
                <a:lnTo>
                  <a:pt x="38" y="373"/>
                </a:lnTo>
                <a:lnTo>
                  <a:pt x="38" y="369"/>
                </a:lnTo>
                <a:lnTo>
                  <a:pt x="39" y="374"/>
                </a:lnTo>
                <a:lnTo>
                  <a:pt x="39" y="396"/>
                </a:lnTo>
                <a:lnTo>
                  <a:pt x="40" y="417"/>
                </a:lnTo>
                <a:lnTo>
                  <a:pt x="40" y="421"/>
                </a:lnTo>
                <a:lnTo>
                  <a:pt x="41" y="434"/>
                </a:lnTo>
                <a:lnTo>
                  <a:pt x="41" y="444"/>
                </a:lnTo>
                <a:lnTo>
                  <a:pt x="42" y="445"/>
                </a:lnTo>
                <a:lnTo>
                  <a:pt x="42" y="451"/>
                </a:lnTo>
                <a:lnTo>
                  <a:pt x="43" y="456"/>
                </a:lnTo>
                <a:lnTo>
                  <a:pt x="44" y="453"/>
                </a:lnTo>
                <a:lnTo>
                  <a:pt x="44" y="460"/>
                </a:lnTo>
                <a:lnTo>
                  <a:pt x="45" y="460"/>
                </a:lnTo>
                <a:lnTo>
                  <a:pt x="46" y="443"/>
                </a:lnTo>
                <a:lnTo>
                  <a:pt x="46" y="426"/>
                </a:lnTo>
                <a:lnTo>
                  <a:pt x="47" y="429"/>
                </a:lnTo>
                <a:lnTo>
                  <a:pt x="47" y="424"/>
                </a:lnTo>
                <a:lnTo>
                  <a:pt x="48" y="418"/>
                </a:lnTo>
                <a:lnTo>
                  <a:pt x="48" y="402"/>
                </a:lnTo>
                <a:lnTo>
                  <a:pt x="49" y="402"/>
                </a:lnTo>
                <a:lnTo>
                  <a:pt x="49" y="404"/>
                </a:lnTo>
                <a:lnTo>
                  <a:pt x="50" y="396"/>
                </a:lnTo>
                <a:lnTo>
                  <a:pt x="50" y="409"/>
                </a:lnTo>
                <a:lnTo>
                  <a:pt x="51" y="404"/>
                </a:lnTo>
                <a:lnTo>
                  <a:pt x="51" y="403"/>
                </a:lnTo>
                <a:lnTo>
                  <a:pt x="52" y="426"/>
                </a:lnTo>
                <a:lnTo>
                  <a:pt x="52" y="433"/>
                </a:lnTo>
                <a:lnTo>
                  <a:pt x="53" y="434"/>
                </a:lnTo>
                <a:lnTo>
                  <a:pt x="54" y="434"/>
                </a:lnTo>
                <a:lnTo>
                  <a:pt x="54" y="430"/>
                </a:lnTo>
                <a:lnTo>
                  <a:pt x="55" y="428"/>
                </a:lnTo>
                <a:lnTo>
                  <a:pt x="55" y="415"/>
                </a:lnTo>
                <a:lnTo>
                  <a:pt x="56" y="394"/>
                </a:lnTo>
                <a:lnTo>
                  <a:pt x="56" y="385"/>
                </a:lnTo>
                <a:lnTo>
                  <a:pt x="57" y="364"/>
                </a:lnTo>
                <a:lnTo>
                  <a:pt x="57" y="365"/>
                </a:lnTo>
                <a:lnTo>
                  <a:pt x="58" y="373"/>
                </a:lnTo>
                <a:lnTo>
                  <a:pt x="58" y="375"/>
                </a:lnTo>
                <a:lnTo>
                  <a:pt x="59" y="374"/>
                </a:lnTo>
                <a:lnTo>
                  <a:pt x="59" y="354"/>
                </a:lnTo>
                <a:lnTo>
                  <a:pt x="60" y="353"/>
                </a:lnTo>
                <a:lnTo>
                  <a:pt x="60" y="368"/>
                </a:lnTo>
                <a:lnTo>
                  <a:pt x="61" y="362"/>
                </a:lnTo>
                <a:lnTo>
                  <a:pt x="61" y="388"/>
                </a:lnTo>
                <a:lnTo>
                  <a:pt x="62" y="385"/>
                </a:lnTo>
                <a:lnTo>
                  <a:pt x="62" y="361"/>
                </a:lnTo>
                <a:lnTo>
                  <a:pt x="63" y="373"/>
                </a:lnTo>
                <a:lnTo>
                  <a:pt x="63" y="383"/>
                </a:lnTo>
                <a:lnTo>
                  <a:pt x="64" y="383"/>
                </a:lnTo>
                <a:lnTo>
                  <a:pt x="64" y="386"/>
                </a:lnTo>
                <a:lnTo>
                  <a:pt x="65" y="393"/>
                </a:lnTo>
                <a:lnTo>
                  <a:pt x="65" y="389"/>
                </a:lnTo>
                <a:lnTo>
                  <a:pt x="66" y="365"/>
                </a:lnTo>
                <a:lnTo>
                  <a:pt x="66" y="353"/>
                </a:lnTo>
                <a:lnTo>
                  <a:pt x="67" y="350"/>
                </a:lnTo>
                <a:lnTo>
                  <a:pt x="67" y="351"/>
                </a:lnTo>
                <a:lnTo>
                  <a:pt x="68" y="369"/>
                </a:lnTo>
                <a:lnTo>
                  <a:pt x="68" y="383"/>
                </a:lnTo>
                <a:lnTo>
                  <a:pt x="69" y="390"/>
                </a:lnTo>
                <a:lnTo>
                  <a:pt x="69" y="394"/>
                </a:lnTo>
                <a:lnTo>
                  <a:pt x="70" y="405"/>
                </a:lnTo>
                <a:lnTo>
                  <a:pt x="71" y="384"/>
                </a:lnTo>
                <a:lnTo>
                  <a:pt x="71" y="371"/>
                </a:lnTo>
                <a:lnTo>
                  <a:pt x="72" y="392"/>
                </a:lnTo>
                <a:lnTo>
                  <a:pt x="72" y="387"/>
                </a:lnTo>
                <a:lnTo>
                  <a:pt x="73" y="364"/>
                </a:lnTo>
                <a:lnTo>
                  <a:pt x="73" y="389"/>
                </a:lnTo>
                <a:lnTo>
                  <a:pt x="74" y="395"/>
                </a:lnTo>
                <a:lnTo>
                  <a:pt x="74" y="375"/>
                </a:lnTo>
                <a:lnTo>
                  <a:pt x="75" y="352"/>
                </a:lnTo>
                <a:lnTo>
                  <a:pt x="75" y="340"/>
                </a:lnTo>
                <a:lnTo>
                  <a:pt x="76" y="308"/>
                </a:lnTo>
                <a:lnTo>
                  <a:pt x="76" y="305"/>
                </a:lnTo>
                <a:lnTo>
                  <a:pt x="77" y="333"/>
                </a:lnTo>
                <a:lnTo>
                  <a:pt x="77" y="349"/>
                </a:lnTo>
                <a:lnTo>
                  <a:pt x="78" y="336"/>
                </a:lnTo>
                <a:lnTo>
                  <a:pt x="78" y="349"/>
                </a:lnTo>
                <a:lnTo>
                  <a:pt x="79" y="357"/>
                </a:lnTo>
                <a:lnTo>
                  <a:pt x="79" y="370"/>
                </a:lnTo>
                <a:lnTo>
                  <a:pt x="80" y="394"/>
                </a:lnTo>
                <a:lnTo>
                  <a:pt x="80" y="412"/>
                </a:lnTo>
                <a:lnTo>
                  <a:pt x="81" y="421"/>
                </a:lnTo>
                <a:lnTo>
                  <a:pt x="81" y="412"/>
                </a:lnTo>
                <a:lnTo>
                  <a:pt x="82" y="422"/>
                </a:lnTo>
                <a:lnTo>
                  <a:pt x="82" y="426"/>
                </a:lnTo>
                <a:lnTo>
                  <a:pt x="83" y="427"/>
                </a:lnTo>
                <a:lnTo>
                  <a:pt x="83" y="401"/>
                </a:lnTo>
                <a:lnTo>
                  <a:pt x="84" y="411"/>
                </a:lnTo>
                <a:lnTo>
                  <a:pt x="84" y="418"/>
                </a:lnTo>
                <a:lnTo>
                  <a:pt x="85" y="403"/>
                </a:lnTo>
                <a:lnTo>
                  <a:pt x="85" y="392"/>
                </a:lnTo>
                <a:lnTo>
                  <a:pt x="86" y="395"/>
                </a:lnTo>
                <a:lnTo>
                  <a:pt x="86" y="388"/>
                </a:lnTo>
                <a:lnTo>
                  <a:pt x="87" y="375"/>
                </a:lnTo>
                <a:lnTo>
                  <a:pt x="87" y="390"/>
                </a:lnTo>
                <a:lnTo>
                  <a:pt x="88" y="396"/>
                </a:lnTo>
                <a:lnTo>
                  <a:pt x="88" y="408"/>
                </a:lnTo>
                <a:lnTo>
                  <a:pt x="89" y="416"/>
                </a:lnTo>
                <a:lnTo>
                  <a:pt x="90" y="414"/>
                </a:lnTo>
                <a:lnTo>
                  <a:pt x="90" y="391"/>
                </a:lnTo>
                <a:lnTo>
                  <a:pt x="91" y="379"/>
                </a:lnTo>
                <a:lnTo>
                  <a:pt x="91" y="370"/>
                </a:lnTo>
                <a:lnTo>
                  <a:pt x="92" y="355"/>
                </a:lnTo>
                <a:lnTo>
                  <a:pt x="92" y="362"/>
                </a:lnTo>
                <a:lnTo>
                  <a:pt x="93" y="376"/>
                </a:lnTo>
                <a:lnTo>
                  <a:pt x="93" y="380"/>
                </a:lnTo>
                <a:lnTo>
                  <a:pt x="94" y="377"/>
                </a:lnTo>
                <a:lnTo>
                  <a:pt x="94" y="371"/>
                </a:lnTo>
                <a:lnTo>
                  <a:pt x="95" y="385"/>
                </a:lnTo>
                <a:lnTo>
                  <a:pt x="95" y="374"/>
                </a:lnTo>
                <a:lnTo>
                  <a:pt x="96" y="354"/>
                </a:lnTo>
                <a:lnTo>
                  <a:pt x="96" y="366"/>
                </a:lnTo>
                <a:lnTo>
                  <a:pt x="97" y="377"/>
                </a:lnTo>
                <a:lnTo>
                  <a:pt x="97" y="398"/>
                </a:lnTo>
                <a:lnTo>
                  <a:pt x="98" y="387"/>
                </a:lnTo>
                <a:lnTo>
                  <a:pt x="98" y="367"/>
                </a:lnTo>
                <a:lnTo>
                  <a:pt x="99" y="351"/>
                </a:lnTo>
                <a:lnTo>
                  <a:pt x="99" y="338"/>
                </a:lnTo>
                <a:lnTo>
                  <a:pt x="100" y="341"/>
                </a:lnTo>
                <a:lnTo>
                  <a:pt x="100" y="335"/>
                </a:lnTo>
                <a:lnTo>
                  <a:pt x="101" y="335"/>
                </a:lnTo>
                <a:lnTo>
                  <a:pt x="101" y="332"/>
                </a:lnTo>
                <a:lnTo>
                  <a:pt x="102" y="312"/>
                </a:lnTo>
                <a:lnTo>
                  <a:pt x="102" y="286"/>
                </a:lnTo>
                <a:lnTo>
                  <a:pt x="103" y="282"/>
                </a:lnTo>
                <a:lnTo>
                  <a:pt x="103" y="294"/>
                </a:lnTo>
                <a:lnTo>
                  <a:pt x="104" y="298"/>
                </a:lnTo>
                <a:lnTo>
                  <a:pt x="104" y="301"/>
                </a:lnTo>
                <a:lnTo>
                  <a:pt x="105" y="303"/>
                </a:lnTo>
                <a:lnTo>
                  <a:pt x="105" y="302"/>
                </a:lnTo>
                <a:lnTo>
                  <a:pt x="106" y="300"/>
                </a:lnTo>
                <a:lnTo>
                  <a:pt x="106" y="305"/>
                </a:lnTo>
                <a:lnTo>
                  <a:pt x="107" y="297"/>
                </a:lnTo>
                <a:lnTo>
                  <a:pt x="107" y="280"/>
                </a:lnTo>
                <a:lnTo>
                  <a:pt x="108" y="268"/>
                </a:lnTo>
                <a:lnTo>
                  <a:pt x="108" y="277"/>
                </a:lnTo>
                <a:lnTo>
                  <a:pt x="109" y="298"/>
                </a:lnTo>
                <a:lnTo>
                  <a:pt x="109" y="325"/>
                </a:lnTo>
                <a:lnTo>
                  <a:pt x="110" y="303"/>
                </a:lnTo>
                <a:lnTo>
                  <a:pt x="110" y="283"/>
                </a:lnTo>
                <a:lnTo>
                  <a:pt x="111" y="259"/>
                </a:lnTo>
                <a:lnTo>
                  <a:pt x="111" y="244"/>
                </a:lnTo>
                <a:lnTo>
                  <a:pt x="112" y="249"/>
                </a:lnTo>
                <a:lnTo>
                  <a:pt x="112" y="245"/>
                </a:lnTo>
                <a:lnTo>
                  <a:pt x="113" y="262"/>
                </a:lnTo>
                <a:lnTo>
                  <a:pt x="113" y="266"/>
                </a:lnTo>
                <a:lnTo>
                  <a:pt x="114" y="266"/>
                </a:lnTo>
                <a:lnTo>
                  <a:pt x="114" y="262"/>
                </a:lnTo>
                <a:lnTo>
                  <a:pt x="115" y="258"/>
                </a:lnTo>
                <a:lnTo>
                  <a:pt x="115" y="247"/>
                </a:lnTo>
                <a:lnTo>
                  <a:pt x="116" y="247"/>
                </a:lnTo>
                <a:lnTo>
                  <a:pt x="116" y="229"/>
                </a:lnTo>
                <a:lnTo>
                  <a:pt x="117" y="222"/>
                </a:lnTo>
                <a:lnTo>
                  <a:pt x="117" y="240"/>
                </a:lnTo>
                <a:lnTo>
                  <a:pt x="118" y="243"/>
                </a:lnTo>
                <a:lnTo>
                  <a:pt x="118" y="248"/>
                </a:lnTo>
                <a:lnTo>
                  <a:pt x="119" y="257"/>
                </a:lnTo>
                <a:lnTo>
                  <a:pt x="119" y="275"/>
                </a:lnTo>
                <a:lnTo>
                  <a:pt x="120" y="254"/>
                </a:lnTo>
                <a:lnTo>
                  <a:pt x="120" y="260"/>
                </a:lnTo>
                <a:lnTo>
                  <a:pt x="121" y="287"/>
                </a:lnTo>
                <a:lnTo>
                  <a:pt x="121" y="273"/>
                </a:lnTo>
                <a:lnTo>
                  <a:pt x="122" y="274"/>
                </a:lnTo>
                <a:lnTo>
                  <a:pt x="122" y="298"/>
                </a:lnTo>
                <a:lnTo>
                  <a:pt x="123" y="300"/>
                </a:lnTo>
                <a:lnTo>
                  <a:pt x="123" y="298"/>
                </a:lnTo>
                <a:lnTo>
                  <a:pt x="124" y="301"/>
                </a:lnTo>
                <a:lnTo>
                  <a:pt x="125" y="318"/>
                </a:lnTo>
                <a:lnTo>
                  <a:pt x="125" y="348"/>
                </a:lnTo>
                <a:lnTo>
                  <a:pt x="126" y="360"/>
                </a:lnTo>
                <a:lnTo>
                  <a:pt x="126" y="337"/>
                </a:lnTo>
                <a:lnTo>
                  <a:pt x="127" y="327"/>
                </a:lnTo>
                <a:lnTo>
                  <a:pt x="128" y="332"/>
                </a:lnTo>
                <a:lnTo>
                  <a:pt x="128" y="337"/>
                </a:lnTo>
                <a:lnTo>
                  <a:pt x="129" y="345"/>
                </a:lnTo>
                <a:lnTo>
                  <a:pt x="129" y="352"/>
                </a:lnTo>
                <a:lnTo>
                  <a:pt x="130" y="355"/>
                </a:lnTo>
                <a:lnTo>
                  <a:pt x="130" y="374"/>
                </a:lnTo>
                <a:lnTo>
                  <a:pt x="131" y="404"/>
                </a:lnTo>
                <a:lnTo>
                  <a:pt x="131" y="396"/>
                </a:lnTo>
                <a:lnTo>
                  <a:pt x="132" y="397"/>
                </a:lnTo>
                <a:lnTo>
                  <a:pt x="132" y="400"/>
                </a:lnTo>
                <a:lnTo>
                  <a:pt x="133" y="412"/>
                </a:lnTo>
                <a:lnTo>
                  <a:pt x="133" y="418"/>
                </a:lnTo>
                <a:lnTo>
                  <a:pt x="134" y="382"/>
                </a:lnTo>
                <a:lnTo>
                  <a:pt x="134" y="399"/>
                </a:lnTo>
                <a:lnTo>
                  <a:pt x="135" y="410"/>
                </a:lnTo>
                <a:lnTo>
                  <a:pt x="135" y="419"/>
                </a:lnTo>
                <a:lnTo>
                  <a:pt x="136" y="409"/>
                </a:lnTo>
                <a:lnTo>
                  <a:pt x="136" y="419"/>
                </a:lnTo>
                <a:lnTo>
                  <a:pt x="137" y="441"/>
                </a:lnTo>
                <a:lnTo>
                  <a:pt x="137" y="454"/>
                </a:lnTo>
                <a:lnTo>
                  <a:pt x="138" y="473"/>
                </a:lnTo>
                <a:lnTo>
                  <a:pt x="138" y="482"/>
                </a:lnTo>
                <a:lnTo>
                  <a:pt x="139" y="474"/>
                </a:lnTo>
                <a:lnTo>
                  <a:pt x="139" y="468"/>
                </a:lnTo>
                <a:lnTo>
                  <a:pt x="140" y="460"/>
                </a:lnTo>
                <a:lnTo>
                  <a:pt x="140" y="451"/>
                </a:lnTo>
                <a:lnTo>
                  <a:pt x="141" y="444"/>
                </a:lnTo>
                <a:lnTo>
                  <a:pt x="141" y="433"/>
                </a:lnTo>
                <a:lnTo>
                  <a:pt x="142" y="405"/>
                </a:lnTo>
                <a:lnTo>
                  <a:pt x="142" y="375"/>
                </a:lnTo>
                <a:lnTo>
                  <a:pt x="143" y="378"/>
                </a:lnTo>
                <a:lnTo>
                  <a:pt x="143" y="381"/>
                </a:lnTo>
                <a:lnTo>
                  <a:pt x="144" y="371"/>
                </a:lnTo>
                <a:lnTo>
                  <a:pt x="144" y="378"/>
                </a:lnTo>
                <a:lnTo>
                  <a:pt x="145" y="388"/>
                </a:lnTo>
                <a:lnTo>
                  <a:pt x="145" y="370"/>
                </a:lnTo>
                <a:lnTo>
                  <a:pt x="146" y="373"/>
                </a:lnTo>
                <a:lnTo>
                  <a:pt x="146" y="354"/>
                </a:lnTo>
                <a:lnTo>
                  <a:pt x="147" y="305"/>
                </a:lnTo>
                <a:lnTo>
                  <a:pt x="147" y="271"/>
                </a:lnTo>
                <a:lnTo>
                  <a:pt x="148" y="256"/>
                </a:lnTo>
                <a:lnTo>
                  <a:pt x="148" y="274"/>
                </a:lnTo>
                <a:lnTo>
                  <a:pt x="149" y="252"/>
                </a:lnTo>
                <a:lnTo>
                  <a:pt x="149" y="269"/>
                </a:lnTo>
                <a:lnTo>
                  <a:pt x="150" y="262"/>
                </a:lnTo>
                <a:lnTo>
                  <a:pt x="150" y="257"/>
                </a:lnTo>
                <a:lnTo>
                  <a:pt x="151" y="271"/>
                </a:lnTo>
                <a:lnTo>
                  <a:pt x="151" y="245"/>
                </a:lnTo>
                <a:lnTo>
                  <a:pt x="152" y="254"/>
                </a:lnTo>
                <a:lnTo>
                  <a:pt x="152" y="236"/>
                </a:lnTo>
                <a:lnTo>
                  <a:pt x="153" y="233"/>
                </a:lnTo>
                <a:lnTo>
                  <a:pt x="153" y="232"/>
                </a:lnTo>
                <a:lnTo>
                  <a:pt x="154" y="231"/>
                </a:lnTo>
                <a:lnTo>
                  <a:pt x="154" y="250"/>
                </a:lnTo>
                <a:lnTo>
                  <a:pt x="155" y="236"/>
                </a:lnTo>
                <a:lnTo>
                  <a:pt x="155" y="195"/>
                </a:lnTo>
                <a:lnTo>
                  <a:pt x="156" y="169"/>
                </a:lnTo>
                <a:lnTo>
                  <a:pt x="156" y="161"/>
                </a:lnTo>
                <a:lnTo>
                  <a:pt x="157" y="156"/>
                </a:lnTo>
                <a:lnTo>
                  <a:pt x="157" y="149"/>
                </a:lnTo>
                <a:lnTo>
                  <a:pt x="158" y="195"/>
                </a:lnTo>
                <a:lnTo>
                  <a:pt x="158" y="176"/>
                </a:lnTo>
                <a:lnTo>
                  <a:pt x="159" y="162"/>
                </a:lnTo>
                <a:lnTo>
                  <a:pt x="159" y="191"/>
                </a:lnTo>
                <a:lnTo>
                  <a:pt x="160" y="181"/>
                </a:lnTo>
                <a:lnTo>
                  <a:pt x="161" y="161"/>
                </a:lnTo>
                <a:lnTo>
                  <a:pt x="161" y="154"/>
                </a:lnTo>
                <a:lnTo>
                  <a:pt x="162" y="158"/>
                </a:lnTo>
                <a:lnTo>
                  <a:pt x="162" y="154"/>
                </a:lnTo>
                <a:lnTo>
                  <a:pt x="163" y="170"/>
                </a:lnTo>
                <a:lnTo>
                  <a:pt x="163" y="184"/>
                </a:lnTo>
                <a:lnTo>
                  <a:pt x="164" y="185"/>
                </a:lnTo>
                <a:lnTo>
                  <a:pt x="164" y="183"/>
                </a:lnTo>
                <a:lnTo>
                  <a:pt x="165" y="243"/>
                </a:lnTo>
                <a:lnTo>
                  <a:pt x="165" y="228"/>
                </a:lnTo>
                <a:lnTo>
                  <a:pt x="166" y="268"/>
                </a:lnTo>
                <a:lnTo>
                  <a:pt x="166" y="279"/>
                </a:lnTo>
                <a:lnTo>
                  <a:pt x="167" y="290"/>
                </a:lnTo>
                <a:lnTo>
                  <a:pt x="167" y="295"/>
                </a:lnTo>
                <a:lnTo>
                  <a:pt x="168" y="271"/>
                </a:lnTo>
                <a:lnTo>
                  <a:pt x="168" y="289"/>
                </a:lnTo>
                <a:lnTo>
                  <a:pt x="169" y="303"/>
                </a:lnTo>
                <a:lnTo>
                  <a:pt x="169" y="306"/>
                </a:lnTo>
                <a:lnTo>
                  <a:pt x="170" y="305"/>
                </a:lnTo>
                <a:lnTo>
                  <a:pt x="170" y="233"/>
                </a:lnTo>
                <a:lnTo>
                  <a:pt x="171" y="241"/>
                </a:lnTo>
                <a:lnTo>
                  <a:pt x="171" y="265"/>
                </a:lnTo>
                <a:lnTo>
                  <a:pt x="172" y="235"/>
                </a:lnTo>
                <a:lnTo>
                  <a:pt x="172" y="212"/>
                </a:lnTo>
                <a:lnTo>
                  <a:pt x="173" y="238"/>
                </a:lnTo>
                <a:lnTo>
                  <a:pt x="173" y="258"/>
                </a:lnTo>
                <a:lnTo>
                  <a:pt x="174" y="270"/>
                </a:lnTo>
                <a:lnTo>
                  <a:pt x="174" y="236"/>
                </a:lnTo>
                <a:lnTo>
                  <a:pt x="175" y="225"/>
                </a:lnTo>
                <a:lnTo>
                  <a:pt x="175" y="216"/>
                </a:lnTo>
                <a:lnTo>
                  <a:pt x="176" y="240"/>
                </a:lnTo>
                <a:lnTo>
                  <a:pt x="176" y="243"/>
                </a:lnTo>
                <a:lnTo>
                  <a:pt x="177" y="259"/>
                </a:lnTo>
                <a:lnTo>
                  <a:pt x="177" y="241"/>
                </a:lnTo>
                <a:lnTo>
                  <a:pt x="178" y="269"/>
                </a:lnTo>
                <a:lnTo>
                  <a:pt x="178" y="288"/>
                </a:lnTo>
                <a:lnTo>
                  <a:pt x="179" y="284"/>
                </a:lnTo>
                <a:lnTo>
                  <a:pt x="179" y="267"/>
                </a:lnTo>
                <a:lnTo>
                  <a:pt x="180" y="221"/>
                </a:lnTo>
                <a:lnTo>
                  <a:pt x="180" y="201"/>
                </a:lnTo>
                <a:lnTo>
                  <a:pt x="181" y="225"/>
                </a:lnTo>
                <a:lnTo>
                  <a:pt x="181" y="234"/>
                </a:lnTo>
                <a:lnTo>
                  <a:pt x="182" y="226"/>
                </a:lnTo>
                <a:lnTo>
                  <a:pt x="182" y="216"/>
                </a:lnTo>
                <a:lnTo>
                  <a:pt x="183" y="222"/>
                </a:lnTo>
                <a:lnTo>
                  <a:pt x="183" y="208"/>
                </a:lnTo>
                <a:lnTo>
                  <a:pt x="184" y="198"/>
                </a:lnTo>
                <a:lnTo>
                  <a:pt x="184" y="194"/>
                </a:lnTo>
                <a:lnTo>
                  <a:pt x="185" y="195"/>
                </a:lnTo>
                <a:lnTo>
                  <a:pt x="185" y="194"/>
                </a:lnTo>
                <a:lnTo>
                  <a:pt x="186" y="202"/>
                </a:lnTo>
                <a:lnTo>
                  <a:pt x="186" y="206"/>
                </a:lnTo>
                <a:lnTo>
                  <a:pt x="187" y="210"/>
                </a:lnTo>
                <a:lnTo>
                  <a:pt x="187" y="214"/>
                </a:lnTo>
                <a:lnTo>
                  <a:pt x="188" y="195"/>
                </a:lnTo>
                <a:lnTo>
                  <a:pt x="188" y="207"/>
                </a:lnTo>
                <a:lnTo>
                  <a:pt x="189" y="230"/>
                </a:lnTo>
                <a:lnTo>
                  <a:pt x="189" y="250"/>
                </a:lnTo>
                <a:lnTo>
                  <a:pt x="190" y="260"/>
                </a:lnTo>
                <a:lnTo>
                  <a:pt x="190" y="264"/>
                </a:lnTo>
                <a:lnTo>
                  <a:pt x="191" y="273"/>
                </a:lnTo>
                <a:lnTo>
                  <a:pt x="191" y="278"/>
                </a:lnTo>
                <a:lnTo>
                  <a:pt x="192" y="236"/>
                </a:lnTo>
                <a:lnTo>
                  <a:pt x="192" y="217"/>
                </a:lnTo>
                <a:lnTo>
                  <a:pt x="193" y="231"/>
                </a:lnTo>
                <a:lnTo>
                  <a:pt x="193" y="242"/>
                </a:lnTo>
                <a:lnTo>
                  <a:pt x="194" y="256"/>
                </a:lnTo>
                <a:lnTo>
                  <a:pt x="194" y="249"/>
                </a:lnTo>
                <a:lnTo>
                  <a:pt x="195" y="241"/>
                </a:lnTo>
                <a:lnTo>
                  <a:pt x="196" y="249"/>
                </a:lnTo>
                <a:lnTo>
                  <a:pt x="196" y="251"/>
                </a:lnTo>
                <a:lnTo>
                  <a:pt x="197" y="258"/>
                </a:lnTo>
                <a:lnTo>
                  <a:pt x="197" y="264"/>
                </a:lnTo>
                <a:lnTo>
                  <a:pt x="198" y="267"/>
                </a:lnTo>
                <a:lnTo>
                  <a:pt x="198" y="275"/>
                </a:lnTo>
                <a:lnTo>
                  <a:pt x="199" y="281"/>
                </a:lnTo>
                <a:lnTo>
                  <a:pt x="199" y="280"/>
                </a:lnTo>
                <a:lnTo>
                  <a:pt x="200" y="278"/>
                </a:lnTo>
                <a:lnTo>
                  <a:pt x="200" y="276"/>
                </a:lnTo>
                <a:lnTo>
                  <a:pt x="201" y="274"/>
                </a:lnTo>
                <a:lnTo>
                  <a:pt x="201" y="242"/>
                </a:lnTo>
                <a:lnTo>
                  <a:pt x="202" y="245"/>
                </a:lnTo>
                <a:lnTo>
                  <a:pt x="202" y="268"/>
                </a:lnTo>
                <a:lnTo>
                  <a:pt x="203" y="241"/>
                </a:lnTo>
                <a:lnTo>
                  <a:pt x="203" y="217"/>
                </a:lnTo>
                <a:lnTo>
                  <a:pt x="204" y="220"/>
                </a:lnTo>
                <a:lnTo>
                  <a:pt x="204" y="213"/>
                </a:lnTo>
                <a:lnTo>
                  <a:pt x="205" y="248"/>
                </a:lnTo>
                <a:lnTo>
                  <a:pt x="205" y="247"/>
                </a:lnTo>
                <a:lnTo>
                  <a:pt x="206" y="201"/>
                </a:lnTo>
                <a:lnTo>
                  <a:pt x="206" y="184"/>
                </a:lnTo>
                <a:lnTo>
                  <a:pt x="207" y="221"/>
                </a:lnTo>
                <a:lnTo>
                  <a:pt x="207" y="220"/>
                </a:lnTo>
                <a:lnTo>
                  <a:pt x="208" y="228"/>
                </a:lnTo>
                <a:lnTo>
                  <a:pt x="208" y="236"/>
                </a:lnTo>
                <a:lnTo>
                  <a:pt x="209" y="248"/>
                </a:lnTo>
                <a:lnTo>
                  <a:pt x="209" y="267"/>
                </a:lnTo>
                <a:lnTo>
                  <a:pt x="210" y="279"/>
                </a:lnTo>
                <a:lnTo>
                  <a:pt x="210" y="300"/>
                </a:lnTo>
                <a:lnTo>
                  <a:pt x="211" y="288"/>
                </a:lnTo>
                <a:lnTo>
                  <a:pt x="211" y="278"/>
                </a:lnTo>
                <a:lnTo>
                  <a:pt x="212" y="275"/>
                </a:lnTo>
                <a:lnTo>
                  <a:pt x="212" y="284"/>
                </a:lnTo>
                <a:lnTo>
                  <a:pt x="213" y="284"/>
                </a:lnTo>
                <a:lnTo>
                  <a:pt x="213" y="280"/>
                </a:lnTo>
                <a:lnTo>
                  <a:pt x="214" y="282"/>
                </a:lnTo>
                <a:lnTo>
                  <a:pt x="214" y="289"/>
                </a:lnTo>
                <a:lnTo>
                  <a:pt x="215" y="291"/>
                </a:lnTo>
                <a:lnTo>
                  <a:pt x="215" y="293"/>
                </a:lnTo>
                <a:lnTo>
                  <a:pt x="216" y="298"/>
                </a:lnTo>
                <a:lnTo>
                  <a:pt x="216" y="301"/>
                </a:lnTo>
                <a:lnTo>
                  <a:pt x="217" y="291"/>
                </a:lnTo>
                <a:lnTo>
                  <a:pt x="217" y="285"/>
                </a:lnTo>
                <a:lnTo>
                  <a:pt x="218" y="278"/>
                </a:lnTo>
                <a:lnTo>
                  <a:pt x="218" y="294"/>
                </a:lnTo>
                <a:lnTo>
                  <a:pt x="219" y="281"/>
                </a:lnTo>
                <a:lnTo>
                  <a:pt x="219" y="288"/>
                </a:lnTo>
                <a:lnTo>
                  <a:pt x="220" y="310"/>
                </a:lnTo>
                <a:lnTo>
                  <a:pt x="220" y="321"/>
                </a:lnTo>
                <a:lnTo>
                  <a:pt x="221" y="329"/>
                </a:lnTo>
                <a:lnTo>
                  <a:pt x="221" y="321"/>
                </a:lnTo>
                <a:lnTo>
                  <a:pt x="222" y="317"/>
                </a:lnTo>
                <a:lnTo>
                  <a:pt x="222" y="331"/>
                </a:lnTo>
                <a:lnTo>
                  <a:pt x="223" y="343"/>
                </a:lnTo>
                <a:lnTo>
                  <a:pt x="224" y="331"/>
                </a:lnTo>
                <a:lnTo>
                  <a:pt x="225" y="338"/>
                </a:lnTo>
                <a:lnTo>
                  <a:pt x="225" y="347"/>
                </a:lnTo>
                <a:lnTo>
                  <a:pt x="226" y="354"/>
                </a:lnTo>
                <a:lnTo>
                  <a:pt x="226" y="347"/>
                </a:lnTo>
                <a:lnTo>
                  <a:pt x="227" y="349"/>
                </a:lnTo>
                <a:lnTo>
                  <a:pt x="227" y="353"/>
                </a:lnTo>
                <a:lnTo>
                  <a:pt x="228" y="370"/>
                </a:lnTo>
                <a:lnTo>
                  <a:pt x="228" y="342"/>
                </a:lnTo>
                <a:lnTo>
                  <a:pt x="229" y="329"/>
                </a:lnTo>
                <a:lnTo>
                  <a:pt x="229" y="341"/>
                </a:lnTo>
                <a:lnTo>
                  <a:pt x="230" y="339"/>
                </a:lnTo>
                <a:lnTo>
                  <a:pt x="230" y="355"/>
                </a:lnTo>
                <a:lnTo>
                  <a:pt x="231" y="362"/>
                </a:lnTo>
                <a:lnTo>
                  <a:pt x="232" y="372"/>
                </a:lnTo>
                <a:lnTo>
                  <a:pt x="232" y="373"/>
                </a:lnTo>
                <a:lnTo>
                  <a:pt x="233" y="353"/>
                </a:lnTo>
                <a:lnTo>
                  <a:pt x="233" y="363"/>
                </a:lnTo>
                <a:lnTo>
                  <a:pt x="234" y="367"/>
                </a:lnTo>
                <a:lnTo>
                  <a:pt x="234" y="354"/>
                </a:lnTo>
                <a:lnTo>
                  <a:pt x="235" y="374"/>
                </a:lnTo>
                <a:lnTo>
                  <a:pt x="235" y="383"/>
                </a:lnTo>
                <a:lnTo>
                  <a:pt x="236" y="381"/>
                </a:lnTo>
                <a:lnTo>
                  <a:pt x="236" y="372"/>
                </a:lnTo>
                <a:lnTo>
                  <a:pt x="237" y="341"/>
                </a:lnTo>
                <a:lnTo>
                  <a:pt x="237" y="323"/>
                </a:lnTo>
                <a:lnTo>
                  <a:pt x="238" y="313"/>
                </a:lnTo>
                <a:lnTo>
                  <a:pt x="238" y="304"/>
                </a:lnTo>
                <a:lnTo>
                  <a:pt x="239" y="281"/>
                </a:lnTo>
                <a:lnTo>
                  <a:pt x="239" y="297"/>
                </a:lnTo>
                <a:lnTo>
                  <a:pt x="240" y="306"/>
                </a:lnTo>
                <a:lnTo>
                  <a:pt x="241" y="277"/>
                </a:lnTo>
                <a:lnTo>
                  <a:pt x="241" y="275"/>
                </a:lnTo>
                <a:lnTo>
                  <a:pt x="242" y="285"/>
                </a:lnTo>
                <a:lnTo>
                  <a:pt x="242" y="297"/>
                </a:lnTo>
                <a:lnTo>
                  <a:pt x="243" y="298"/>
                </a:lnTo>
                <a:lnTo>
                  <a:pt x="243" y="304"/>
                </a:lnTo>
                <a:lnTo>
                  <a:pt x="244" y="323"/>
                </a:lnTo>
                <a:lnTo>
                  <a:pt x="244" y="325"/>
                </a:lnTo>
                <a:lnTo>
                  <a:pt x="245" y="311"/>
                </a:lnTo>
                <a:lnTo>
                  <a:pt x="245" y="309"/>
                </a:lnTo>
                <a:lnTo>
                  <a:pt x="246" y="316"/>
                </a:lnTo>
                <a:lnTo>
                  <a:pt x="246" y="330"/>
                </a:lnTo>
                <a:lnTo>
                  <a:pt x="247" y="345"/>
                </a:lnTo>
                <a:lnTo>
                  <a:pt x="247" y="340"/>
                </a:lnTo>
                <a:lnTo>
                  <a:pt x="248" y="336"/>
                </a:lnTo>
                <a:lnTo>
                  <a:pt x="248" y="328"/>
                </a:lnTo>
                <a:lnTo>
                  <a:pt x="249" y="322"/>
                </a:lnTo>
                <a:lnTo>
                  <a:pt x="249" y="320"/>
                </a:lnTo>
                <a:lnTo>
                  <a:pt x="250" y="321"/>
                </a:lnTo>
                <a:lnTo>
                  <a:pt x="250" y="323"/>
                </a:lnTo>
                <a:lnTo>
                  <a:pt x="251" y="340"/>
                </a:lnTo>
                <a:lnTo>
                  <a:pt x="251" y="362"/>
                </a:lnTo>
                <a:lnTo>
                  <a:pt x="252" y="359"/>
                </a:lnTo>
                <a:lnTo>
                  <a:pt x="252" y="303"/>
                </a:lnTo>
                <a:lnTo>
                  <a:pt x="253" y="271"/>
                </a:lnTo>
                <a:lnTo>
                  <a:pt x="253" y="257"/>
                </a:lnTo>
                <a:lnTo>
                  <a:pt x="254" y="245"/>
                </a:lnTo>
                <a:lnTo>
                  <a:pt x="254" y="232"/>
                </a:lnTo>
                <a:lnTo>
                  <a:pt x="255" y="223"/>
                </a:lnTo>
                <a:lnTo>
                  <a:pt x="255" y="225"/>
                </a:lnTo>
                <a:lnTo>
                  <a:pt x="256" y="214"/>
                </a:lnTo>
                <a:lnTo>
                  <a:pt x="256" y="194"/>
                </a:lnTo>
                <a:lnTo>
                  <a:pt x="257" y="185"/>
                </a:lnTo>
                <a:lnTo>
                  <a:pt x="257" y="189"/>
                </a:lnTo>
                <a:lnTo>
                  <a:pt x="258" y="187"/>
                </a:lnTo>
                <a:lnTo>
                  <a:pt x="258" y="189"/>
                </a:lnTo>
                <a:lnTo>
                  <a:pt x="259" y="198"/>
                </a:lnTo>
                <a:lnTo>
                  <a:pt x="259" y="196"/>
                </a:lnTo>
                <a:lnTo>
                  <a:pt x="260" y="204"/>
                </a:lnTo>
                <a:lnTo>
                  <a:pt x="260" y="211"/>
                </a:lnTo>
                <a:lnTo>
                  <a:pt x="261" y="211"/>
                </a:lnTo>
                <a:lnTo>
                  <a:pt x="261" y="215"/>
                </a:lnTo>
                <a:lnTo>
                  <a:pt x="262" y="190"/>
                </a:lnTo>
                <a:lnTo>
                  <a:pt x="262" y="132"/>
                </a:lnTo>
                <a:lnTo>
                  <a:pt x="263" y="108"/>
                </a:lnTo>
                <a:lnTo>
                  <a:pt x="263" y="149"/>
                </a:lnTo>
                <a:lnTo>
                  <a:pt x="264" y="129"/>
                </a:lnTo>
                <a:lnTo>
                  <a:pt x="264" y="126"/>
                </a:lnTo>
                <a:lnTo>
                  <a:pt x="265" y="105"/>
                </a:lnTo>
                <a:lnTo>
                  <a:pt x="265" y="121"/>
                </a:lnTo>
                <a:lnTo>
                  <a:pt x="266" y="148"/>
                </a:lnTo>
                <a:lnTo>
                  <a:pt x="267" y="202"/>
                </a:lnTo>
                <a:lnTo>
                  <a:pt x="267" y="222"/>
                </a:lnTo>
                <a:lnTo>
                  <a:pt x="268" y="208"/>
                </a:lnTo>
                <a:lnTo>
                  <a:pt x="268" y="212"/>
                </a:lnTo>
                <a:lnTo>
                  <a:pt x="269" y="240"/>
                </a:lnTo>
                <a:lnTo>
                  <a:pt x="269" y="260"/>
                </a:lnTo>
                <a:lnTo>
                  <a:pt x="270" y="255"/>
                </a:lnTo>
                <a:lnTo>
                  <a:pt x="271" y="249"/>
                </a:lnTo>
                <a:lnTo>
                  <a:pt x="271" y="255"/>
                </a:lnTo>
                <a:lnTo>
                  <a:pt x="272" y="257"/>
                </a:lnTo>
                <a:lnTo>
                  <a:pt x="272" y="278"/>
                </a:lnTo>
                <a:lnTo>
                  <a:pt x="273" y="233"/>
                </a:lnTo>
                <a:lnTo>
                  <a:pt x="273" y="255"/>
                </a:lnTo>
                <a:lnTo>
                  <a:pt x="274" y="285"/>
                </a:lnTo>
                <a:lnTo>
                  <a:pt x="274" y="301"/>
                </a:lnTo>
                <a:lnTo>
                  <a:pt x="275" y="304"/>
                </a:lnTo>
                <a:lnTo>
                  <a:pt x="275" y="320"/>
                </a:lnTo>
                <a:lnTo>
                  <a:pt x="276" y="249"/>
                </a:lnTo>
                <a:lnTo>
                  <a:pt x="276" y="174"/>
                </a:lnTo>
                <a:lnTo>
                  <a:pt x="277" y="159"/>
                </a:lnTo>
                <a:lnTo>
                  <a:pt x="277" y="186"/>
                </a:lnTo>
                <a:lnTo>
                  <a:pt x="278" y="229"/>
                </a:lnTo>
                <a:lnTo>
                  <a:pt x="278" y="260"/>
                </a:lnTo>
                <a:lnTo>
                  <a:pt x="279" y="279"/>
                </a:lnTo>
                <a:lnTo>
                  <a:pt x="279" y="298"/>
                </a:lnTo>
                <a:lnTo>
                  <a:pt x="280" y="297"/>
                </a:lnTo>
                <a:lnTo>
                  <a:pt x="280" y="315"/>
                </a:lnTo>
                <a:lnTo>
                  <a:pt x="281" y="326"/>
                </a:lnTo>
                <a:lnTo>
                  <a:pt x="281" y="328"/>
                </a:lnTo>
                <a:lnTo>
                  <a:pt x="282" y="333"/>
                </a:lnTo>
                <a:lnTo>
                  <a:pt x="282" y="342"/>
                </a:lnTo>
                <a:lnTo>
                  <a:pt x="283" y="343"/>
                </a:lnTo>
                <a:lnTo>
                  <a:pt x="283" y="342"/>
                </a:lnTo>
                <a:lnTo>
                  <a:pt x="284" y="330"/>
                </a:lnTo>
                <a:lnTo>
                  <a:pt x="284" y="335"/>
                </a:lnTo>
                <a:lnTo>
                  <a:pt x="285" y="348"/>
                </a:lnTo>
                <a:lnTo>
                  <a:pt x="285" y="283"/>
                </a:lnTo>
                <a:lnTo>
                  <a:pt x="286" y="250"/>
                </a:lnTo>
                <a:lnTo>
                  <a:pt x="286" y="230"/>
                </a:lnTo>
                <a:lnTo>
                  <a:pt x="287" y="244"/>
                </a:lnTo>
                <a:lnTo>
                  <a:pt x="287" y="270"/>
                </a:lnTo>
                <a:lnTo>
                  <a:pt x="288" y="282"/>
                </a:lnTo>
                <a:lnTo>
                  <a:pt x="288" y="293"/>
                </a:lnTo>
                <a:lnTo>
                  <a:pt x="289" y="311"/>
                </a:lnTo>
                <a:lnTo>
                  <a:pt x="289" y="275"/>
                </a:lnTo>
                <a:lnTo>
                  <a:pt x="290" y="257"/>
                </a:lnTo>
                <a:lnTo>
                  <a:pt x="290" y="253"/>
                </a:lnTo>
                <a:lnTo>
                  <a:pt x="291" y="267"/>
                </a:lnTo>
                <a:lnTo>
                  <a:pt x="291" y="266"/>
                </a:lnTo>
                <a:lnTo>
                  <a:pt x="292" y="278"/>
                </a:lnTo>
                <a:lnTo>
                  <a:pt x="292" y="282"/>
                </a:lnTo>
                <a:lnTo>
                  <a:pt x="293" y="275"/>
                </a:lnTo>
                <a:lnTo>
                  <a:pt x="293" y="272"/>
                </a:lnTo>
                <a:lnTo>
                  <a:pt x="294" y="250"/>
                </a:lnTo>
                <a:lnTo>
                  <a:pt x="294" y="228"/>
                </a:lnTo>
                <a:lnTo>
                  <a:pt x="295" y="229"/>
                </a:lnTo>
                <a:lnTo>
                  <a:pt x="295" y="254"/>
                </a:lnTo>
                <a:lnTo>
                  <a:pt x="296" y="240"/>
                </a:lnTo>
                <a:lnTo>
                  <a:pt x="296" y="227"/>
                </a:lnTo>
                <a:lnTo>
                  <a:pt x="297" y="246"/>
                </a:lnTo>
                <a:lnTo>
                  <a:pt x="297" y="224"/>
                </a:lnTo>
                <a:lnTo>
                  <a:pt x="298" y="202"/>
                </a:lnTo>
                <a:lnTo>
                  <a:pt x="298" y="190"/>
                </a:lnTo>
                <a:lnTo>
                  <a:pt x="299" y="189"/>
                </a:lnTo>
                <a:lnTo>
                  <a:pt x="299" y="178"/>
                </a:lnTo>
                <a:lnTo>
                  <a:pt x="300" y="165"/>
                </a:lnTo>
                <a:lnTo>
                  <a:pt x="300" y="159"/>
                </a:lnTo>
                <a:lnTo>
                  <a:pt x="301" y="164"/>
                </a:lnTo>
                <a:lnTo>
                  <a:pt x="301" y="147"/>
                </a:lnTo>
                <a:lnTo>
                  <a:pt x="302" y="139"/>
                </a:lnTo>
                <a:lnTo>
                  <a:pt x="303" y="125"/>
                </a:lnTo>
                <a:lnTo>
                  <a:pt x="303" y="112"/>
                </a:lnTo>
                <a:lnTo>
                  <a:pt x="304" y="107"/>
                </a:lnTo>
                <a:lnTo>
                  <a:pt x="304" y="137"/>
                </a:lnTo>
                <a:lnTo>
                  <a:pt x="305" y="124"/>
                </a:lnTo>
                <a:lnTo>
                  <a:pt x="305" y="109"/>
                </a:lnTo>
                <a:lnTo>
                  <a:pt x="306" y="100"/>
                </a:lnTo>
                <a:lnTo>
                  <a:pt x="306" y="88"/>
                </a:lnTo>
                <a:lnTo>
                  <a:pt x="307" y="121"/>
                </a:lnTo>
                <a:lnTo>
                  <a:pt x="307" y="115"/>
                </a:lnTo>
                <a:lnTo>
                  <a:pt x="308" y="126"/>
                </a:lnTo>
                <a:lnTo>
                  <a:pt x="308" y="117"/>
                </a:lnTo>
                <a:lnTo>
                  <a:pt x="309" y="140"/>
                </a:lnTo>
                <a:lnTo>
                  <a:pt x="309" y="117"/>
                </a:lnTo>
                <a:lnTo>
                  <a:pt x="310" y="121"/>
                </a:lnTo>
                <a:lnTo>
                  <a:pt x="310" y="94"/>
                </a:lnTo>
                <a:lnTo>
                  <a:pt x="311" y="105"/>
                </a:lnTo>
                <a:lnTo>
                  <a:pt x="311" y="110"/>
                </a:lnTo>
                <a:lnTo>
                  <a:pt x="312" y="106"/>
                </a:lnTo>
                <a:lnTo>
                  <a:pt x="312" y="77"/>
                </a:lnTo>
                <a:lnTo>
                  <a:pt x="313" y="90"/>
                </a:lnTo>
                <a:lnTo>
                  <a:pt x="313" y="103"/>
                </a:lnTo>
                <a:lnTo>
                  <a:pt x="314" y="67"/>
                </a:lnTo>
                <a:lnTo>
                  <a:pt x="314" y="47"/>
                </a:lnTo>
                <a:lnTo>
                  <a:pt x="315" y="72"/>
                </a:lnTo>
                <a:lnTo>
                  <a:pt x="315" y="53"/>
                </a:lnTo>
                <a:lnTo>
                  <a:pt x="316" y="57"/>
                </a:lnTo>
                <a:lnTo>
                  <a:pt x="316" y="45"/>
                </a:lnTo>
                <a:lnTo>
                  <a:pt x="317" y="54"/>
                </a:lnTo>
                <a:lnTo>
                  <a:pt x="317" y="44"/>
                </a:lnTo>
                <a:lnTo>
                  <a:pt x="318" y="50"/>
                </a:lnTo>
                <a:lnTo>
                  <a:pt x="318" y="51"/>
                </a:lnTo>
                <a:lnTo>
                  <a:pt x="319" y="61"/>
                </a:lnTo>
                <a:lnTo>
                  <a:pt x="319" y="62"/>
                </a:lnTo>
                <a:lnTo>
                  <a:pt x="320" y="67"/>
                </a:lnTo>
                <a:lnTo>
                  <a:pt x="320" y="46"/>
                </a:lnTo>
                <a:lnTo>
                  <a:pt x="321" y="66"/>
                </a:lnTo>
                <a:lnTo>
                  <a:pt x="321" y="78"/>
                </a:lnTo>
                <a:lnTo>
                  <a:pt x="322" y="86"/>
                </a:lnTo>
                <a:lnTo>
                  <a:pt x="322" y="92"/>
                </a:lnTo>
                <a:lnTo>
                  <a:pt x="323" y="91"/>
                </a:lnTo>
                <a:lnTo>
                  <a:pt x="323" y="102"/>
                </a:lnTo>
                <a:lnTo>
                  <a:pt x="324" y="114"/>
                </a:lnTo>
                <a:lnTo>
                  <a:pt x="324" y="116"/>
                </a:lnTo>
                <a:lnTo>
                  <a:pt x="325" y="89"/>
                </a:lnTo>
                <a:lnTo>
                  <a:pt x="325" y="101"/>
                </a:lnTo>
                <a:lnTo>
                  <a:pt x="326" y="72"/>
                </a:lnTo>
                <a:lnTo>
                  <a:pt x="326" y="78"/>
                </a:lnTo>
                <a:lnTo>
                  <a:pt x="327" y="80"/>
                </a:lnTo>
                <a:lnTo>
                  <a:pt x="327" y="48"/>
                </a:lnTo>
                <a:lnTo>
                  <a:pt x="328" y="29"/>
                </a:lnTo>
                <a:lnTo>
                  <a:pt x="328" y="26"/>
                </a:lnTo>
                <a:lnTo>
                  <a:pt x="329" y="50"/>
                </a:lnTo>
                <a:lnTo>
                  <a:pt x="329" y="58"/>
                </a:lnTo>
                <a:lnTo>
                  <a:pt x="330" y="40"/>
                </a:lnTo>
                <a:lnTo>
                  <a:pt x="330" y="61"/>
                </a:lnTo>
                <a:lnTo>
                  <a:pt x="331" y="72"/>
                </a:lnTo>
                <a:lnTo>
                  <a:pt x="332" y="80"/>
                </a:lnTo>
                <a:lnTo>
                  <a:pt x="332" y="75"/>
                </a:lnTo>
                <a:lnTo>
                  <a:pt x="333" y="68"/>
                </a:lnTo>
                <a:lnTo>
                  <a:pt x="333" y="65"/>
                </a:lnTo>
                <a:lnTo>
                  <a:pt x="334" y="59"/>
                </a:lnTo>
                <a:lnTo>
                  <a:pt x="334" y="64"/>
                </a:lnTo>
                <a:lnTo>
                  <a:pt x="335" y="61"/>
                </a:lnTo>
                <a:lnTo>
                  <a:pt x="335" y="67"/>
                </a:lnTo>
                <a:lnTo>
                  <a:pt x="336" y="75"/>
                </a:lnTo>
                <a:lnTo>
                  <a:pt x="336" y="73"/>
                </a:lnTo>
                <a:lnTo>
                  <a:pt x="337" y="73"/>
                </a:lnTo>
                <a:lnTo>
                  <a:pt x="337" y="79"/>
                </a:lnTo>
                <a:lnTo>
                  <a:pt x="338" y="43"/>
                </a:lnTo>
                <a:lnTo>
                  <a:pt x="339" y="46"/>
                </a:lnTo>
                <a:lnTo>
                  <a:pt x="339" y="50"/>
                </a:lnTo>
                <a:lnTo>
                  <a:pt x="340" y="45"/>
                </a:lnTo>
                <a:lnTo>
                  <a:pt x="340" y="38"/>
                </a:lnTo>
                <a:lnTo>
                  <a:pt x="341" y="38"/>
                </a:lnTo>
                <a:lnTo>
                  <a:pt x="341" y="35"/>
                </a:lnTo>
                <a:lnTo>
                  <a:pt x="342" y="28"/>
                </a:lnTo>
                <a:lnTo>
                  <a:pt x="342" y="24"/>
                </a:lnTo>
                <a:lnTo>
                  <a:pt x="343" y="20"/>
                </a:lnTo>
                <a:lnTo>
                  <a:pt x="343" y="18"/>
                </a:lnTo>
                <a:lnTo>
                  <a:pt x="344" y="21"/>
                </a:lnTo>
                <a:lnTo>
                  <a:pt x="344" y="29"/>
                </a:lnTo>
                <a:lnTo>
                  <a:pt x="345" y="33"/>
                </a:lnTo>
                <a:lnTo>
                  <a:pt x="345" y="42"/>
                </a:lnTo>
                <a:lnTo>
                  <a:pt x="346" y="53"/>
                </a:lnTo>
                <a:lnTo>
                  <a:pt x="346" y="58"/>
                </a:lnTo>
                <a:lnTo>
                  <a:pt x="347" y="62"/>
                </a:lnTo>
                <a:lnTo>
                  <a:pt x="347" y="69"/>
                </a:lnTo>
                <a:lnTo>
                  <a:pt x="348" y="71"/>
                </a:lnTo>
                <a:lnTo>
                  <a:pt x="349" y="70"/>
                </a:lnTo>
                <a:lnTo>
                  <a:pt x="349" y="71"/>
                </a:lnTo>
                <a:lnTo>
                  <a:pt x="350" y="72"/>
                </a:lnTo>
                <a:lnTo>
                  <a:pt x="350" y="34"/>
                </a:lnTo>
                <a:lnTo>
                  <a:pt x="351" y="35"/>
                </a:lnTo>
                <a:lnTo>
                  <a:pt x="351" y="14"/>
                </a:lnTo>
                <a:lnTo>
                  <a:pt x="352" y="33"/>
                </a:lnTo>
                <a:lnTo>
                  <a:pt x="352" y="19"/>
                </a:lnTo>
                <a:lnTo>
                  <a:pt x="353" y="26"/>
                </a:lnTo>
                <a:lnTo>
                  <a:pt x="353" y="19"/>
                </a:lnTo>
                <a:lnTo>
                  <a:pt x="354" y="22"/>
                </a:lnTo>
                <a:lnTo>
                  <a:pt x="354" y="1"/>
                </a:lnTo>
                <a:lnTo>
                  <a:pt x="355" y="17"/>
                </a:lnTo>
                <a:lnTo>
                  <a:pt x="355" y="0"/>
                </a:lnTo>
                <a:lnTo>
                  <a:pt x="356" y="11"/>
                </a:lnTo>
                <a:lnTo>
                  <a:pt x="356" y="29"/>
                </a:lnTo>
                <a:lnTo>
                  <a:pt x="357" y="32"/>
                </a:lnTo>
                <a:lnTo>
                  <a:pt x="357" y="48"/>
                </a:lnTo>
                <a:lnTo>
                  <a:pt x="358" y="56"/>
                </a:lnTo>
                <a:lnTo>
                  <a:pt x="358" y="62"/>
                </a:lnTo>
                <a:lnTo>
                  <a:pt x="359" y="61"/>
                </a:lnTo>
                <a:lnTo>
                  <a:pt x="359" y="69"/>
                </a:lnTo>
                <a:lnTo>
                  <a:pt x="360" y="82"/>
                </a:lnTo>
                <a:lnTo>
                  <a:pt x="360" y="65"/>
                </a:lnTo>
                <a:lnTo>
                  <a:pt x="361" y="79"/>
                </a:lnTo>
                <a:lnTo>
                  <a:pt x="361" y="71"/>
                </a:lnTo>
                <a:lnTo>
                  <a:pt x="362" y="63"/>
                </a:lnTo>
                <a:lnTo>
                  <a:pt x="362" y="74"/>
                </a:lnTo>
                <a:lnTo>
                  <a:pt x="363" y="79"/>
                </a:lnTo>
                <a:lnTo>
                  <a:pt x="363" y="80"/>
                </a:lnTo>
                <a:lnTo>
                  <a:pt x="364" y="79"/>
                </a:lnTo>
                <a:lnTo>
                  <a:pt x="364" y="66"/>
                </a:lnTo>
                <a:lnTo>
                  <a:pt x="365" y="22"/>
                </a:lnTo>
                <a:lnTo>
                  <a:pt x="365" y="72"/>
                </a:lnTo>
                <a:lnTo>
                  <a:pt x="366" y="85"/>
                </a:lnTo>
                <a:lnTo>
                  <a:pt x="366" y="82"/>
                </a:lnTo>
                <a:lnTo>
                  <a:pt x="367" y="81"/>
                </a:lnTo>
                <a:lnTo>
                  <a:pt x="367" y="83"/>
                </a:lnTo>
                <a:lnTo>
                  <a:pt x="368" y="84"/>
                </a:lnTo>
                <a:lnTo>
                  <a:pt x="368" y="96"/>
                </a:lnTo>
                <a:lnTo>
                  <a:pt x="369" y="101"/>
                </a:lnTo>
                <a:lnTo>
                  <a:pt x="369" y="87"/>
                </a:lnTo>
                <a:lnTo>
                  <a:pt x="370" y="80"/>
                </a:lnTo>
                <a:lnTo>
                  <a:pt x="370" y="97"/>
                </a:lnTo>
                <a:lnTo>
                  <a:pt x="371" y="100"/>
                </a:lnTo>
                <a:lnTo>
                  <a:pt x="371" y="105"/>
                </a:lnTo>
                <a:lnTo>
                  <a:pt x="372" y="114"/>
                </a:lnTo>
                <a:lnTo>
                  <a:pt x="372" y="129"/>
                </a:lnTo>
                <a:lnTo>
                  <a:pt x="373" y="131"/>
                </a:lnTo>
                <a:lnTo>
                  <a:pt x="374" y="121"/>
                </a:lnTo>
                <a:lnTo>
                  <a:pt x="374" y="124"/>
                </a:lnTo>
                <a:lnTo>
                  <a:pt x="375" y="103"/>
                </a:lnTo>
                <a:lnTo>
                  <a:pt x="375" y="96"/>
                </a:lnTo>
                <a:lnTo>
                  <a:pt x="376" y="102"/>
                </a:lnTo>
                <a:lnTo>
                  <a:pt x="376" y="107"/>
                </a:lnTo>
                <a:lnTo>
                  <a:pt x="377" y="110"/>
                </a:lnTo>
                <a:lnTo>
                  <a:pt x="377" y="80"/>
                </a:lnTo>
                <a:lnTo>
                  <a:pt x="378" y="78"/>
                </a:lnTo>
                <a:lnTo>
                  <a:pt x="378" y="60"/>
                </a:lnTo>
                <a:lnTo>
                  <a:pt x="379" y="50"/>
                </a:lnTo>
                <a:lnTo>
                  <a:pt x="379" y="48"/>
                </a:lnTo>
                <a:lnTo>
                  <a:pt x="380" y="46"/>
                </a:lnTo>
                <a:lnTo>
                  <a:pt x="380" y="41"/>
                </a:lnTo>
                <a:lnTo>
                  <a:pt x="381" y="62"/>
                </a:lnTo>
                <a:lnTo>
                  <a:pt x="381" y="87"/>
                </a:lnTo>
                <a:lnTo>
                  <a:pt x="382" y="39"/>
                </a:lnTo>
                <a:lnTo>
                  <a:pt x="382" y="46"/>
                </a:lnTo>
                <a:lnTo>
                  <a:pt x="383" y="32"/>
                </a:lnTo>
                <a:lnTo>
                  <a:pt x="383" y="18"/>
                </a:lnTo>
                <a:lnTo>
                  <a:pt x="384" y="25"/>
                </a:lnTo>
                <a:lnTo>
                  <a:pt x="384" y="31"/>
                </a:lnTo>
                <a:lnTo>
                  <a:pt x="385" y="31"/>
                </a:lnTo>
                <a:lnTo>
                  <a:pt x="385" y="33"/>
                </a:lnTo>
                <a:lnTo>
                  <a:pt x="386" y="37"/>
                </a:lnTo>
                <a:lnTo>
                  <a:pt x="386" y="40"/>
                </a:lnTo>
                <a:lnTo>
                  <a:pt x="387" y="32"/>
                </a:lnTo>
                <a:lnTo>
                  <a:pt x="387" y="31"/>
                </a:lnTo>
                <a:lnTo>
                  <a:pt x="388" y="33"/>
                </a:lnTo>
                <a:lnTo>
                  <a:pt x="388" y="44"/>
                </a:lnTo>
                <a:lnTo>
                  <a:pt x="389" y="32"/>
                </a:lnTo>
                <a:lnTo>
                  <a:pt x="389" y="66"/>
                </a:lnTo>
                <a:lnTo>
                  <a:pt x="390" y="45"/>
                </a:lnTo>
                <a:lnTo>
                  <a:pt x="390" y="25"/>
                </a:lnTo>
                <a:lnTo>
                  <a:pt x="391" y="22"/>
                </a:lnTo>
                <a:lnTo>
                  <a:pt x="391" y="28"/>
                </a:lnTo>
                <a:lnTo>
                  <a:pt x="392" y="29"/>
                </a:lnTo>
                <a:lnTo>
                  <a:pt x="392" y="27"/>
                </a:lnTo>
                <a:lnTo>
                  <a:pt x="393" y="49"/>
                </a:lnTo>
                <a:lnTo>
                  <a:pt x="393" y="64"/>
                </a:lnTo>
                <a:lnTo>
                  <a:pt x="394" y="25"/>
                </a:lnTo>
                <a:lnTo>
                  <a:pt x="394" y="13"/>
                </a:lnTo>
                <a:lnTo>
                  <a:pt x="395" y="27"/>
                </a:lnTo>
                <a:lnTo>
                  <a:pt x="395" y="37"/>
                </a:lnTo>
                <a:lnTo>
                  <a:pt x="396" y="45"/>
                </a:lnTo>
                <a:lnTo>
                  <a:pt x="396" y="43"/>
                </a:lnTo>
                <a:lnTo>
                  <a:pt x="397" y="72"/>
                </a:lnTo>
                <a:lnTo>
                  <a:pt x="397" y="79"/>
                </a:lnTo>
                <a:lnTo>
                  <a:pt x="398" y="80"/>
                </a:lnTo>
                <a:lnTo>
                  <a:pt x="398" y="81"/>
                </a:lnTo>
                <a:lnTo>
                  <a:pt x="399" y="74"/>
                </a:lnTo>
                <a:lnTo>
                  <a:pt x="399" y="75"/>
                </a:lnTo>
                <a:lnTo>
                  <a:pt x="400" y="81"/>
                </a:lnTo>
                <a:lnTo>
                  <a:pt x="400" y="88"/>
                </a:lnTo>
                <a:lnTo>
                  <a:pt x="401" y="93"/>
                </a:lnTo>
                <a:lnTo>
                  <a:pt x="401" y="56"/>
                </a:lnTo>
                <a:lnTo>
                  <a:pt x="402" y="80"/>
                </a:lnTo>
                <a:lnTo>
                  <a:pt x="402" y="98"/>
                </a:lnTo>
                <a:lnTo>
                  <a:pt x="403" y="104"/>
                </a:lnTo>
                <a:lnTo>
                  <a:pt x="403" y="109"/>
                </a:lnTo>
                <a:lnTo>
                  <a:pt x="404" y="107"/>
                </a:lnTo>
                <a:lnTo>
                  <a:pt x="404" y="104"/>
                </a:lnTo>
                <a:lnTo>
                  <a:pt x="405" y="115"/>
                </a:lnTo>
                <a:lnTo>
                  <a:pt x="405" y="126"/>
                </a:lnTo>
                <a:lnTo>
                  <a:pt x="406" y="124"/>
                </a:lnTo>
                <a:lnTo>
                  <a:pt x="406" y="121"/>
                </a:lnTo>
                <a:lnTo>
                  <a:pt x="407" y="125"/>
                </a:lnTo>
                <a:lnTo>
                  <a:pt x="407" y="136"/>
                </a:lnTo>
                <a:lnTo>
                  <a:pt x="408" y="141"/>
                </a:lnTo>
                <a:lnTo>
                  <a:pt x="409" y="141"/>
                </a:lnTo>
                <a:lnTo>
                  <a:pt x="410" y="145"/>
                </a:lnTo>
                <a:lnTo>
                  <a:pt x="410" y="147"/>
                </a:lnTo>
                <a:lnTo>
                  <a:pt x="411" y="148"/>
                </a:lnTo>
                <a:lnTo>
                  <a:pt x="411" y="137"/>
                </a:lnTo>
                <a:lnTo>
                  <a:pt x="412" y="129"/>
                </a:lnTo>
                <a:lnTo>
                  <a:pt x="412" y="131"/>
                </a:lnTo>
                <a:lnTo>
                  <a:pt x="413" y="133"/>
                </a:lnTo>
                <a:lnTo>
                  <a:pt x="413" y="131"/>
                </a:lnTo>
                <a:lnTo>
                  <a:pt x="414" y="133"/>
                </a:lnTo>
                <a:lnTo>
                  <a:pt x="414" y="132"/>
                </a:lnTo>
                <a:lnTo>
                  <a:pt x="415" y="128"/>
                </a:lnTo>
                <a:lnTo>
                  <a:pt x="415" y="125"/>
                </a:lnTo>
                <a:lnTo>
                  <a:pt x="416" y="127"/>
                </a:lnTo>
                <a:lnTo>
                  <a:pt x="416" y="131"/>
                </a:lnTo>
                <a:lnTo>
                  <a:pt x="417" y="131"/>
                </a:lnTo>
                <a:lnTo>
                  <a:pt x="417" y="136"/>
                </a:lnTo>
                <a:lnTo>
                  <a:pt x="418" y="142"/>
                </a:lnTo>
                <a:lnTo>
                  <a:pt x="418" y="144"/>
                </a:lnTo>
                <a:lnTo>
                  <a:pt x="419" y="145"/>
                </a:lnTo>
                <a:lnTo>
                  <a:pt x="419" y="148"/>
                </a:lnTo>
                <a:lnTo>
                  <a:pt x="420" y="152"/>
                </a:lnTo>
                <a:lnTo>
                  <a:pt x="420" y="150"/>
                </a:lnTo>
                <a:lnTo>
                  <a:pt x="421" y="149"/>
                </a:lnTo>
                <a:lnTo>
                  <a:pt x="421" y="153"/>
                </a:lnTo>
                <a:lnTo>
                  <a:pt x="422" y="156"/>
                </a:lnTo>
                <a:lnTo>
                  <a:pt x="422" y="161"/>
                </a:lnTo>
                <a:lnTo>
                  <a:pt x="423" y="167"/>
                </a:lnTo>
                <a:lnTo>
                  <a:pt x="423" y="166"/>
                </a:lnTo>
                <a:lnTo>
                  <a:pt x="424" y="166"/>
                </a:lnTo>
                <a:lnTo>
                  <a:pt x="424" y="168"/>
                </a:lnTo>
                <a:lnTo>
                  <a:pt x="425" y="172"/>
                </a:lnTo>
                <a:lnTo>
                  <a:pt x="426" y="159"/>
                </a:lnTo>
                <a:lnTo>
                  <a:pt x="426" y="153"/>
                </a:lnTo>
                <a:lnTo>
                  <a:pt x="427" y="165"/>
                </a:lnTo>
                <a:lnTo>
                  <a:pt x="427" y="167"/>
                </a:lnTo>
                <a:lnTo>
                  <a:pt x="428" y="167"/>
                </a:lnTo>
                <a:lnTo>
                  <a:pt x="428" y="169"/>
                </a:lnTo>
                <a:lnTo>
                  <a:pt x="429" y="166"/>
                </a:lnTo>
                <a:lnTo>
                  <a:pt x="429" y="170"/>
                </a:lnTo>
                <a:lnTo>
                  <a:pt x="430" y="173"/>
                </a:lnTo>
                <a:lnTo>
                  <a:pt x="430" y="174"/>
                </a:lnTo>
                <a:lnTo>
                  <a:pt x="431" y="176"/>
                </a:lnTo>
                <a:lnTo>
                  <a:pt x="431" y="177"/>
                </a:lnTo>
                <a:lnTo>
                  <a:pt x="432" y="178"/>
                </a:lnTo>
                <a:lnTo>
                  <a:pt x="432" y="176"/>
                </a:lnTo>
                <a:lnTo>
                  <a:pt x="433" y="177"/>
                </a:lnTo>
                <a:lnTo>
                  <a:pt x="433" y="181"/>
                </a:lnTo>
                <a:lnTo>
                  <a:pt x="434" y="185"/>
                </a:lnTo>
                <a:lnTo>
                  <a:pt x="434" y="186"/>
                </a:lnTo>
                <a:lnTo>
                  <a:pt x="435" y="186"/>
                </a:lnTo>
                <a:lnTo>
                  <a:pt x="435" y="171"/>
                </a:lnTo>
                <a:lnTo>
                  <a:pt x="436" y="163"/>
                </a:lnTo>
                <a:lnTo>
                  <a:pt x="437" y="162"/>
                </a:lnTo>
                <a:lnTo>
                  <a:pt x="437" y="160"/>
                </a:lnTo>
                <a:lnTo>
                  <a:pt x="438" y="159"/>
                </a:lnTo>
                <a:lnTo>
                  <a:pt x="438" y="163"/>
                </a:lnTo>
                <a:lnTo>
                  <a:pt x="439" y="164"/>
                </a:lnTo>
                <a:lnTo>
                  <a:pt x="439" y="163"/>
                </a:lnTo>
                <a:lnTo>
                  <a:pt x="440" y="160"/>
                </a:lnTo>
                <a:lnTo>
                  <a:pt x="440" y="161"/>
                </a:lnTo>
                <a:lnTo>
                  <a:pt x="441" y="162"/>
                </a:lnTo>
                <a:lnTo>
                  <a:pt x="441" y="170"/>
                </a:lnTo>
                <a:lnTo>
                  <a:pt x="442" y="176"/>
                </a:lnTo>
                <a:lnTo>
                  <a:pt x="442" y="178"/>
                </a:lnTo>
                <a:lnTo>
                  <a:pt x="443" y="178"/>
                </a:lnTo>
                <a:lnTo>
                  <a:pt x="443" y="180"/>
                </a:lnTo>
                <a:lnTo>
                  <a:pt x="444" y="173"/>
                </a:lnTo>
                <a:lnTo>
                  <a:pt x="445" y="171"/>
                </a:lnTo>
                <a:lnTo>
                  <a:pt x="445" y="169"/>
                </a:lnTo>
                <a:lnTo>
                  <a:pt x="446" y="159"/>
                </a:lnTo>
                <a:lnTo>
                  <a:pt x="446" y="162"/>
                </a:lnTo>
                <a:lnTo>
                  <a:pt x="447" y="164"/>
                </a:lnTo>
                <a:lnTo>
                  <a:pt x="447" y="160"/>
                </a:lnTo>
                <a:lnTo>
                  <a:pt x="448" y="152"/>
                </a:lnTo>
                <a:lnTo>
                  <a:pt x="448" y="147"/>
                </a:lnTo>
                <a:lnTo>
                  <a:pt x="449" y="145"/>
                </a:lnTo>
                <a:lnTo>
                  <a:pt x="449" y="142"/>
                </a:lnTo>
                <a:lnTo>
                  <a:pt x="450" y="140"/>
                </a:lnTo>
                <a:lnTo>
                  <a:pt x="450" y="148"/>
                </a:lnTo>
                <a:lnTo>
                  <a:pt x="451" y="145"/>
                </a:lnTo>
                <a:lnTo>
                  <a:pt x="451" y="155"/>
                </a:lnTo>
                <a:lnTo>
                  <a:pt x="452" y="162"/>
                </a:lnTo>
                <a:lnTo>
                  <a:pt x="452" y="164"/>
                </a:lnTo>
                <a:lnTo>
                  <a:pt x="453" y="165"/>
                </a:lnTo>
                <a:lnTo>
                  <a:pt x="453" y="168"/>
                </a:lnTo>
                <a:lnTo>
                  <a:pt x="454" y="180"/>
                </a:lnTo>
                <a:lnTo>
                  <a:pt x="454" y="193"/>
                </a:lnTo>
                <a:lnTo>
                  <a:pt x="455" y="198"/>
                </a:lnTo>
                <a:lnTo>
                  <a:pt x="455" y="200"/>
                </a:lnTo>
                <a:lnTo>
                  <a:pt x="456" y="198"/>
                </a:lnTo>
                <a:lnTo>
                  <a:pt x="456" y="194"/>
                </a:lnTo>
                <a:lnTo>
                  <a:pt x="457" y="191"/>
                </a:lnTo>
                <a:lnTo>
                  <a:pt x="458" y="189"/>
                </a:lnTo>
                <a:lnTo>
                  <a:pt x="458" y="187"/>
                </a:lnTo>
                <a:lnTo>
                  <a:pt x="459" y="188"/>
                </a:lnTo>
                <a:lnTo>
                  <a:pt x="459" y="179"/>
                </a:lnTo>
                <a:lnTo>
                  <a:pt x="460" y="168"/>
                </a:lnTo>
                <a:lnTo>
                  <a:pt x="460" y="164"/>
                </a:lnTo>
                <a:lnTo>
                  <a:pt x="461" y="165"/>
                </a:lnTo>
                <a:lnTo>
                  <a:pt x="461" y="163"/>
                </a:lnTo>
                <a:lnTo>
                  <a:pt x="462" y="162"/>
                </a:lnTo>
                <a:lnTo>
                  <a:pt x="462" y="127"/>
                </a:lnTo>
                <a:lnTo>
                  <a:pt x="463" y="131"/>
                </a:lnTo>
                <a:lnTo>
                  <a:pt x="463" y="132"/>
                </a:lnTo>
                <a:lnTo>
                  <a:pt x="464" y="130"/>
                </a:lnTo>
                <a:lnTo>
                  <a:pt x="464" y="138"/>
                </a:lnTo>
                <a:lnTo>
                  <a:pt x="465" y="133"/>
                </a:lnTo>
                <a:lnTo>
                  <a:pt x="465" y="130"/>
                </a:lnTo>
                <a:lnTo>
                  <a:pt x="466" y="163"/>
                </a:lnTo>
                <a:lnTo>
                  <a:pt x="466" y="170"/>
                </a:lnTo>
                <a:lnTo>
                  <a:pt x="467" y="181"/>
                </a:lnTo>
                <a:lnTo>
                  <a:pt x="467" y="200"/>
                </a:lnTo>
                <a:lnTo>
                  <a:pt x="468" y="207"/>
                </a:lnTo>
                <a:lnTo>
                  <a:pt x="468" y="223"/>
                </a:lnTo>
                <a:lnTo>
                  <a:pt x="469" y="232"/>
                </a:lnTo>
                <a:lnTo>
                  <a:pt x="469" y="239"/>
                </a:lnTo>
                <a:lnTo>
                  <a:pt x="470" y="233"/>
                </a:lnTo>
                <a:lnTo>
                  <a:pt x="470" y="235"/>
                </a:lnTo>
                <a:lnTo>
                  <a:pt x="471" y="238"/>
                </a:lnTo>
                <a:lnTo>
                  <a:pt x="471" y="233"/>
                </a:lnTo>
                <a:lnTo>
                  <a:pt x="472" y="221"/>
                </a:lnTo>
                <a:lnTo>
                  <a:pt x="472" y="233"/>
                </a:lnTo>
                <a:lnTo>
                  <a:pt x="473" y="238"/>
                </a:lnTo>
                <a:lnTo>
                  <a:pt x="473" y="231"/>
                </a:lnTo>
                <a:lnTo>
                  <a:pt x="474" y="222"/>
                </a:lnTo>
                <a:lnTo>
                  <a:pt x="474" y="214"/>
                </a:lnTo>
                <a:lnTo>
                  <a:pt x="475" y="209"/>
                </a:lnTo>
                <a:lnTo>
                  <a:pt x="475" y="203"/>
                </a:lnTo>
                <a:lnTo>
                  <a:pt x="476" y="201"/>
                </a:lnTo>
                <a:lnTo>
                  <a:pt x="476" y="203"/>
                </a:lnTo>
                <a:lnTo>
                  <a:pt x="477" y="205"/>
                </a:lnTo>
                <a:lnTo>
                  <a:pt x="477" y="204"/>
                </a:lnTo>
                <a:lnTo>
                  <a:pt x="478" y="218"/>
                </a:lnTo>
                <a:lnTo>
                  <a:pt x="479" y="223"/>
                </a:lnTo>
                <a:lnTo>
                  <a:pt x="479" y="238"/>
                </a:lnTo>
                <a:lnTo>
                  <a:pt x="480" y="253"/>
                </a:lnTo>
                <a:lnTo>
                  <a:pt x="481" y="263"/>
                </a:lnTo>
                <a:lnTo>
                  <a:pt x="481" y="267"/>
                </a:lnTo>
                <a:lnTo>
                  <a:pt x="482" y="295"/>
                </a:lnTo>
                <a:lnTo>
                  <a:pt x="482" y="302"/>
                </a:lnTo>
                <a:lnTo>
                  <a:pt x="483" y="330"/>
                </a:lnTo>
                <a:lnTo>
                  <a:pt x="483" y="326"/>
                </a:lnTo>
                <a:lnTo>
                  <a:pt x="484" y="332"/>
                </a:lnTo>
                <a:lnTo>
                  <a:pt x="484" y="326"/>
                </a:lnTo>
                <a:lnTo>
                  <a:pt x="485" y="322"/>
                </a:lnTo>
                <a:lnTo>
                  <a:pt x="485" y="318"/>
                </a:lnTo>
                <a:lnTo>
                  <a:pt x="486" y="299"/>
                </a:lnTo>
                <a:lnTo>
                  <a:pt x="486" y="281"/>
                </a:lnTo>
                <a:lnTo>
                  <a:pt x="487" y="264"/>
                </a:lnTo>
                <a:lnTo>
                  <a:pt x="487" y="257"/>
                </a:lnTo>
                <a:lnTo>
                  <a:pt x="488" y="254"/>
                </a:lnTo>
                <a:lnTo>
                  <a:pt x="488" y="250"/>
                </a:lnTo>
                <a:lnTo>
                  <a:pt x="489" y="247"/>
                </a:lnTo>
                <a:lnTo>
                  <a:pt x="489" y="244"/>
                </a:lnTo>
                <a:lnTo>
                  <a:pt x="490" y="242"/>
                </a:lnTo>
                <a:lnTo>
                  <a:pt x="490" y="246"/>
                </a:lnTo>
                <a:lnTo>
                  <a:pt x="491" y="246"/>
                </a:lnTo>
                <a:lnTo>
                  <a:pt x="491" y="245"/>
                </a:lnTo>
                <a:lnTo>
                  <a:pt x="492" y="245"/>
                </a:lnTo>
                <a:lnTo>
                  <a:pt x="493" y="242"/>
                </a:lnTo>
                <a:lnTo>
                  <a:pt x="493" y="232"/>
                </a:lnTo>
                <a:lnTo>
                  <a:pt x="494" y="228"/>
                </a:lnTo>
                <a:lnTo>
                  <a:pt x="494" y="222"/>
                </a:lnTo>
                <a:lnTo>
                  <a:pt x="495" y="216"/>
                </a:lnTo>
                <a:lnTo>
                  <a:pt x="495" y="211"/>
                </a:lnTo>
                <a:lnTo>
                  <a:pt x="496" y="199"/>
                </a:lnTo>
                <a:lnTo>
                  <a:pt x="496" y="183"/>
                </a:lnTo>
                <a:lnTo>
                  <a:pt x="497" y="172"/>
                </a:lnTo>
                <a:lnTo>
                  <a:pt x="497" y="171"/>
                </a:lnTo>
                <a:lnTo>
                  <a:pt x="498" y="165"/>
                </a:lnTo>
                <a:lnTo>
                  <a:pt x="498" y="161"/>
                </a:lnTo>
                <a:lnTo>
                  <a:pt x="499" y="157"/>
                </a:lnTo>
                <a:lnTo>
                  <a:pt x="499" y="164"/>
                </a:lnTo>
                <a:lnTo>
                  <a:pt x="500" y="168"/>
                </a:lnTo>
                <a:lnTo>
                  <a:pt x="500" y="165"/>
                </a:lnTo>
                <a:lnTo>
                  <a:pt x="501" y="167"/>
                </a:lnTo>
                <a:lnTo>
                  <a:pt x="501" y="169"/>
                </a:lnTo>
                <a:lnTo>
                  <a:pt x="502" y="169"/>
                </a:lnTo>
                <a:lnTo>
                  <a:pt x="502" y="172"/>
                </a:lnTo>
                <a:lnTo>
                  <a:pt x="503" y="178"/>
                </a:lnTo>
                <a:lnTo>
                  <a:pt x="503" y="183"/>
                </a:lnTo>
                <a:lnTo>
                  <a:pt x="504" y="190"/>
                </a:lnTo>
                <a:lnTo>
                  <a:pt x="504" y="199"/>
                </a:lnTo>
                <a:lnTo>
                  <a:pt x="505" y="203"/>
                </a:lnTo>
                <a:lnTo>
                  <a:pt x="505" y="210"/>
                </a:lnTo>
                <a:lnTo>
                  <a:pt x="506" y="218"/>
                </a:lnTo>
                <a:lnTo>
                  <a:pt x="506" y="222"/>
                </a:lnTo>
                <a:lnTo>
                  <a:pt x="507" y="224"/>
                </a:lnTo>
                <a:lnTo>
                  <a:pt x="507" y="229"/>
                </a:lnTo>
                <a:lnTo>
                  <a:pt x="508" y="231"/>
                </a:lnTo>
                <a:lnTo>
                  <a:pt x="508" y="218"/>
                </a:lnTo>
                <a:lnTo>
                  <a:pt x="509" y="213"/>
                </a:lnTo>
                <a:lnTo>
                  <a:pt x="509" y="211"/>
                </a:lnTo>
                <a:lnTo>
                  <a:pt x="510" y="211"/>
                </a:lnTo>
                <a:lnTo>
                  <a:pt x="510" y="207"/>
                </a:lnTo>
                <a:lnTo>
                  <a:pt x="511" y="193"/>
                </a:lnTo>
                <a:lnTo>
                  <a:pt x="512" y="200"/>
                </a:lnTo>
                <a:lnTo>
                  <a:pt x="512" y="203"/>
                </a:lnTo>
                <a:lnTo>
                  <a:pt x="513" y="202"/>
                </a:lnTo>
                <a:lnTo>
                  <a:pt x="513" y="205"/>
                </a:lnTo>
                <a:lnTo>
                  <a:pt x="514" y="206"/>
                </a:lnTo>
                <a:lnTo>
                  <a:pt x="514" y="218"/>
                </a:lnTo>
                <a:lnTo>
                  <a:pt x="515" y="219"/>
                </a:lnTo>
                <a:lnTo>
                  <a:pt x="516" y="226"/>
                </a:lnTo>
                <a:lnTo>
                  <a:pt x="516" y="231"/>
                </a:lnTo>
                <a:lnTo>
                  <a:pt x="517" y="230"/>
                </a:lnTo>
                <a:lnTo>
                  <a:pt x="518" y="224"/>
                </a:lnTo>
                <a:lnTo>
                  <a:pt x="518" y="215"/>
                </a:lnTo>
                <a:lnTo>
                  <a:pt x="519" y="216"/>
                </a:lnTo>
                <a:lnTo>
                  <a:pt x="519" y="214"/>
                </a:lnTo>
                <a:lnTo>
                  <a:pt x="520" y="215"/>
                </a:lnTo>
                <a:lnTo>
                  <a:pt x="520" y="191"/>
                </a:lnTo>
                <a:lnTo>
                  <a:pt x="521" y="190"/>
                </a:lnTo>
                <a:lnTo>
                  <a:pt x="521" y="186"/>
                </a:lnTo>
                <a:lnTo>
                  <a:pt x="522" y="184"/>
                </a:lnTo>
                <a:lnTo>
                  <a:pt x="522" y="188"/>
                </a:lnTo>
                <a:lnTo>
                  <a:pt x="523" y="186"/>
                </a:lnTo>
                <a:lnTo>
                  <a:pt x="523" y="184"/>
                </a:lnTo>
                <a:lnTo>
                  <a:pt x="524" y="181"/>
                </a:lnTo>
                <a:lnTo>
                  <a:pt x="524" y="166"/>
                </a:lnTo>
                <a:lnTo>
                  <a:pt x="525" y="169"/>
                </a:lnTo>
                <a:lnTo>
                  <a:pt x="526" y="167"/>
                </a:lnTo>
                <a:lnTo>
                  <a:pt x="526" y="160"/>
                </a:lnTo>
                <a:lnTo>
                  <a:pt x="527" y="170"/>
                </a:lnTo>
                <a:lnTo>
                  <a:pt x="527" y="172"/>
                </a:lnTo>
                <a:lnTo>
                  <a:pt x="528" y="175"/>
                </a:lnTo>
                <a:lnTo>
                  <a:pt x="528" y="156"/>
                </a:lnTo>
                <a:lnTo>
                  <a:pt x="529" y="167"/>
                </a:lnTo>
                <a:lnTo>
                  <a:pt x="529" y="151"/>
                </a:lnTo>
                <a:lnTo>
                  <a:pt x="530" y="147"/>
                </a:lnTo>
                <a:lnTo>
                  <a:pt x="530" y="160"/>
                </a:lnTo>
                <a:lnTo>
                  <a:pt x="531" y="158"/>
                </a:lnTo>
                <a:lnTo>
                  <a:pt x="531" y="161"/>
                </a:lnTo>
                <a:lnTo>
                  <a:pt x="532" y="176"/>
                </a:lnTo>
                <a:lnTo>
                  <a:pt x="532" y="188"/>
                </a:lnTo>
                <a:lnTo>
                  <a:pt x="533" y="187"/>
                </a:lnTo>
                <a:lnTo>
                  <a:pt x="533" y="177"/>
                </a:lnTo>
                <a:lnTo>
                  <a:pt x="534" y="174"/>
                </a:lnTo>
                <a:lnTo>
                  <a:pt x="534" y="171"/>
                </a:lnTo>
                <a:lnTo>
                  <a:pt x="535" y="157"/>
                </a:lnTo>
                <a:lnTo>
                  <a:pt x="535" y="159"/>
                </a:lnTo>
                <a:lnTo>
                  <a:pt x="536" y="147"/>
                </a:lnTo>
                <a:lnTo>
                  <a:pt x="536" y="141"/>
                </a:lnTo>
                <a:lnTo>
                  <a:pt x="537" y="153"/>
                </a:lnTo>
                <a:lnTo>
                  <a:pt x="537" y="155"/>
                </a:lnTo>
                <a:lnTo>
                  <a:pt x="538" y="163"/>
                </a:lnTo>
                <a:lnTo>
                  <a:pt x="538" y="161"/>
                </a:lnTo>
                <a:lnTo>
                  <a:pt x="539" y="156"/>
                </a:lnTo>
                <a:lnTo>
                  <a:pt x="539" y="167"/>
                </a:lnTo>
                <a:lnTo>
                  <a:pt x="540" y="173"/>
                </a:lnTo>
                <a:lnTo>
                  <a:pt x="541" y="176"/>
                </a:lnTo>
                <a:lnTo>
                  <a:pt x="541" y="175"/>
                </a:lnTo>
                <a:lnTo>
                  <a:pt x="542" y="178"/>
                </a:lnTo>
                <a:lnTo>
                  <a:pt x="542" y="156"/>
                </a:lnTo>
                <a:lnTo>
                  <a:pt x="543" y="143"/>
                </a:lnTo>
                <a:lnTo>
                  <a:pt x="543" y="175"/>
                </a:lnTo>
                <a:lnTo>
                  <a:pt x="544" y="176"/>
                </a:lnTo>
                <a:lnTo>
                  <a:pt x="544" y="160"/>
                </a:lnTo>
                <a:lnTo>
                  <a:pt x="545" y="155"/>
                </a:lnTo>
                <a:lnTo>
                  <a:pt x="545" y="146"/>
                </a:lnTo>
                <a:lnTo>
                  <a:pt x="546" y="131"/>
                </a:lnTo>
                <a:lnTo>
                  <a:pt x="546" y="115"/>
                </a:lnTo>
                <a:lnTo>
                  <a:pt x="547" y="130"/>
                </a:lnTo>
                <a:lnTo>
                  <a:pt x="547" y="108"/>
                </a:lnTo>
                <a:lnTo>
                  <a:pt x="548" y="132"/>
                </a:lnTo>
                <a:lnTo>
                  <a:pt x="548" y="137"/>
                </a:lnTo>
                <a:lnTo>
                  <a:pt x="549" y="120"/>
                </a:lnTo>
                <a:lnTo>
                  <a:pt x="549" y="135"/>
                </a:lnTo>
                <a:lnTo>
                  <a:pt x="550" y="133"/>
                </a:lnTo>
                <a:lnTo>
                  <a:pt x="550" y="145"/>
                </a:lnTo>
                <a:lnTo>
                  <a:pt x="551" y="156"/>
                </a:lnTo>
                <a:lnTo>
                  <a:pt x="552" y="125"/>
                </a:lnTo>
                <a:lnTo>
                  <a:pt x="552" y="117"/>
                </a:lnTo>
                <a:lnTo>
                  <a:pt x="553" y="137"/>
                </a:lnTo>
                <a:lnTo>
                  <a:pt x="553" y="145"/>
                </a:lnTo>
                <a:lnTo>
                  <a:pt x="554" y="169"/>
                </a:lnTo>
                <a:lnTo>
                  <a:pt x="554" y="170"/>
                </a:lnTo>
                <a:lnTo>
                  <a:pt x="555" y="157"/>
                </a:lnTo>
                <a:lnTo>
                  <a:pt x="555" y="158"/>
                </a:lnTo>
                <a:lnTo>
                  <a:pt x="556" y="164"/>
                </a:lnTo>
                <a:lnTo>
                  <a:pt x="556" y="176"/>
                </a:lnTo>
                <a:lnTo>
                  <a:pt x="557" y="183"/>
                </a:lnTo>
                <a:lnTo>
                  <a:pt x="557" y="171"/>
                </a:lnTo>
                <a:lnTo>
                  <a:pt x="558" y="180"/>
                </a:lnTo>
                <a:lnTo>
                  <a:pt x="558" y="174"/>
                </a:lnTo>
                <a:lnTo>
                  <a:pt x="559" y="160"/>
                </a:lnTo>
                <a:lnTo>
                  <a:pt x="559" y="158"/>
                </a:lnTo>
                <a:lnTo>
                  <a:pt x="560" y="168"/>
                </a:lnTo>
                <a:lnTo>
                  <a:pt x="560" y="139"/>
                </a:lnTo>
                <a:lnTo>
                  <a:pt x="561" y="120"/>
                </a:lnTo>
                <a:lnTo>
                  <a:pt x="561" y="126"/>
                </a:lnTo>
                <a:lnTo>
                  <a:pt x="562" y="126"/>
                </a:lnTo>
                <a:lnTo>
                  <a:pt x="562" y="116"/>
                </a:lnTo>
                <a:lnTo>
                  <a:pt x="563" y="116"/>
                </a:lnTo>
                <a:lnTo>
                  <a:pt x="563" y="135"/>
                </a:lnTo>
                <a:lnTo>
                  <a:pt x="564" y="149"/>
                </a:lnTo>
                <a:lnTo>
                  <a:pt x="564" y="147"/>
                </a:lnTo>
                <a:lnTo>
                  <a:pt x="565" y="154"/>
                </a:lnTo>
                <a:lnTo>
                  <a:pt x="565" y="143"/>
                </a:lnTo>
                <a:lnTo>
                  <a:pt x="566" y="152"/>
                </a:lnTo>
                <a:lnTo>
                  <a:pt x="566" y="176"/>
                </a:lnTo>
                <a:lnTo>
                  <a:pt x="567" y="188"/>
                </a:lnTo>
                <a:lnTo>
                  <a:pt x="567" y="180"/>
                </a:lnTo>
                <a:lnTo>
                  <a:pt x="568" y="169"/>
                </a:lnTo>
                <a:lnTo>
                  <a:pt x="568" y="164"/>
                </a:lnTo>
                <a:lnTo>
                  <a:pt x="569" y="183"/>
                </a:lnTo>
                <a:lnTo>
                  <a:pt x="569" y="155"/>
                </a:lnTo>
                <a:lnTo>
                  <a:pt x="570" y="134"/>
                </a:lnTo>
                <a:lnTo>
                  <a:pt x="570" y="137"/>
                </a:lnTo>
                <a:lnTo>
                  <a:pt x="571" y="132"/>
                </a:lnTo>
                <a:lnTo>
                  <a:pt x="571" y="156"/>
                </a:lnTo>
                <a:lnTo>
                  <a:pt x="572" y="131"/>
                </a:lnTo>
                <a:lnTo>
                  <a:pt x="572" y="156"/>
                </a:lnTo>
                <a:lnTo>
                  <a:pt x="573" y="158"/>
                </a:lnTo>
                <a:lnTo>
                  <a:pt x="573" y="145"/>
                </a:lnTo>
                <a:lnTo>
                  <a:pt x="574" y="160"/>
                </a:lnTo>
                <a:lnTo>
                  <a:pt x="574" y="173"/>
                </a:lnTo>
                <a:lnTo>
                  <a:pt x="575" y="168"/>
                </a:lnTo>
                <a:lnTo>
                  <a:pt x="575" y="185"/>
                </a:lnTo>
                <a:lnTo>
                  <a:pt x="576" y="194"/>
                </a:lnTo>
                <a:lnTo>
                  <a:pt x="576" y="215"/>
                </a:lnTo>
                <a:lnTo>
                  <a:pt x="577" y="207"/>
                </a:lnTo>
                <a:lnTo>
                  <a:pt x="577" y="217"/>
                </a:lnTo>
                <a:lnTo>
                  <a:pt x="578" y="206"/>
                </a:lnTo>
                <a:lnTo>
                  <a:pt x="578" y="247"/>
                </a:lnTo>
                <a:lnTo>
                  <a:pt x="579" y="216"/>
                </a:lnTo>
                <a:lnTo>
                  <a:pt x="579" y="218"/>
                </a:lnTo>
                <a:lnTo>
                  <a:pt x="580" y="248"/>
                </a:lnTo>
                <a:lnTo>
                  <a:pt x="581" y="255"/>
                </a:lnTo>
                <a:lnTo>
                  <a:pt x="581" y="238"/>
                </a:lnTo>
                <a:lnTo>
                  <a:pt x="582" y="202"/>
                </a:lnTo>
                <a:lnTo>
                  <a:pt x="582" y="211"/>
                </a:lnTo>
                <a:lnTo>
                  <a:pt x="583" y="208"/>
                </a:lnTo>
                <a:lnTo>
                  <a:pt x="584" y="195"/>
                </a:lnTo>
                <a:lnTo>
                  <a:pt x="584" y="182"/>
                </a:lnTo>
                <a:lnTo>
                  <a:pt x="585" y="198"/>
                </a:lnTo>
                <a:lnTo>
                  <a:pt x="585" y="190"/>
                </a:lnTo>
                <a:lnTo>
                  <a:pt x="586" y="184"/>
                </a:lnTo>
                <a:lnTo>
                  <a:pt x="587" y="180"/>
                </a:lnTo>
                <a:lnTo>
                  <a:pt x="587" y="193"/>
                </a:lnTo>
                <a:lnTo>
                  <a:pt x="588" y="204"/>
                </a:lnTo>
                <a:lnTo>
                  <a:pt x="588" y="212"/>
                </a:lnTo>
                <a:lnTo>
                  <a:pt x="589" y="235"/>
                </a:lnTo>
                <a:lnTo>
                  <a:pt x="589" y="220"/>
                </a:lnTo>
                <a:lnTo>
                  <a:pt x="590" y="210"/>
                </a:lnTo>
                <a:lnTo>
                  <a:pt x="590" y="185"/>
                </a:lnTo>
                <a:lnTo>
                  <a:pt x="591" y="212"/>
                </a:lnTo>
                <a:lnTo>
                  <a:pt x="591" y="227"/>
                </a:lnTo>
                <a:lnTo>
                  <a:pt x="592" y="239"/>
                </a:lnTo>
                <a:lnTo>
                  <a:pt x="592" y="236"/>
                </a:lnTo>
                <a:lnTo>
                  <a:pt x="593" y="231"/>
                </a:lnTo>
                <a:lnTo>
                  <a:pt x="593" y="223"/>
                </a:lnTo>
                <a:lnTo>
                  <a:pt x="594" y="218"/>
                </a:lnTo>
                <a:lnTo>
                  <a:pt x="594" y="221"/>
                </a:lnTo>
                <a:lnTo>
                  <a:pt x="595" y="220"/>
                </a:lnTo>
                <a:lnTo>
                  <a:pt x="595" y="207"/>
                </a:lnTo>
                <a:lnTo>
                  <a:pt x="596" y="191"/>
                </a:lnTo>
                <a:lnTo>
                  <a:pt x="596" y="168"/>
                </a:lnTo>
                <a:lnTo>
                  <a:pt x="597" y="170"/>
                </a:lnTo>
                <a:lnTo>
                  <a:pt x="597" y="181"/>
                </a:lnTo>
                <a:lnTo>
                  <a:pt x="598" y="211"/>
                </a:lnTo>
                <a:lnTo>
                  <a:pt x="598" y="201"/>
                </a:lnTo>
                <a:lnTo>
                  <a:pt x="599" y="191"/>
                </a:lnTo>
                <a:lnTo>
                  <a:pt x="599" y="178"/>
                </a:lnTo>
                <a:lnTo>
                  <a:pt x="600" y="188"/>
                </a:lnTo>
                <a:lnTo>
                  <a:pt x="600" y="198"/>
                </a:lnTo>
                <a:lnTo>
                  <a:pt x="601" y="183"/>
                </a:lnTo>
                <a:lnTo>
                  <a:pt x="601" y="201"/>
                </a:lnTo>
                <a:lnTo>
                  <a:pt x="602" y="207"/>
                </a:lnTo>
                <a:lnTo>
                  <a:pt x="602" y="183"/>
                </a:lnTo>
                <a:lnTo>
                  <a:pt x="603" y="190"/>
                </a:lnTo>
                <a:lnTo>
                  <a:pt x="603" y="224"/>
                </a:lnTo>
                <a:lnTo>
                  <a:pt x="604" y="239"/>
                </a:lnTo>
                <a:lnTo>
                  <a:pt x="604" y="219"/>
                </a:lnTo>
                <a:lnTo>
                  <a:pt x="605" y="212"/>
                </a:lnTo>
                <a:lnTo>
                  <a:pt x="605" y="232"/>
                </a:lnTo>
                <a:lnTo>
                  <a:pt x="606" y="234"/>
                </a:lnTo>
                <a:lnTo>
                  <a:pt x="606" y="244"/>
                </a:lnTo>
                <a:lnTo>
                  <a:pt x="607" y="243"/>
                </a:lnTo>
                <a:lnTo>
                  <a:pt x="607" y="220"/>
                </a:lnTo>
                <a:lnTo>
                  <a:pt x="608" y="207"/>
                </a:lnTo>
                <a:lnTo>
                  <a:pt x="608" y="206"/>
                </a:lnTo>
                <a:lnTo>
                  <a:pt x="609" y="225"/>
                </a:lnTo>
                <a:lnTo>
                  <a:pt x="609" y="232"/>
                </a:lnTo>
                <a:lnTo>
                  <a:pt x="610" y="230"/>
                </a:lnTo>
                <a:lnTo>
                  <a:pt x="610" y="225"/>
                </a:lnTo>
                <a:lnTo>
                  <a:pt x="611" y="215"/>
                </a:lnTo>
                <a:lnTo>
                  <a:pt x="611" y="219"/>
                </a:lnTo>
                <a:lnTo>
                  <a:pt x="612" y="228"/>
                </a:lnTo>
                <a:lnTo>
                  <a:pt x="612" y="229"/>
                </a:lnTo>
                <a:lnTo>
                  <a:pt x="613" y="229"/>
                </a:lnTo>
                <a:lnTo>
                  <a:pt x="613" y="219"/>
                </a:lnTo>
                <a:lnTo>
                  <a:pt x="614" y="196"/>
                </a:lnTo>
                <a:lnTo>
                  <a:pt x="614" y="199"/>
                </a:lnTo>
                <a:lnTo>
                  <a:pt x="615" y="174"/>
                </a:lnTo>
                <a:lnTo>
                  <a:pt x="615" y="151"/>
                </a:lnTo>
                <a:lnTo>
                  <a:pt x="616" y="149"/>
                </a:lnTo>
                <a:lnTo>
                  <a:pt x="616" y="164"/>
                </a:lnTo>
                <a:lnTo>
                  <a:pt x="617" y="177"/>
                </a:lnTo>
                <a:lnTo>
                  <a:pt x="617" y="171"/>
                </a:lnTo>
                <a:lnTo>
                  <a:pt x="618" y="139"/>
                </a:lnTo>
                <a:lnTo>
                  <a:pt x="618" y="148"/>
                </a:lnTo>
                <a:lnTo>
                  <a:pt x="619" y="127"/>
                </a:lnTo>
                <a:lnTo>
                  <a:pt x="619" y="149"/>
                </a:lnTo>
                <a:lnTo>
                  <a:pt x="620" y="167"/>
                </a:lnTo>
                <a:lnTo>
                  <a:pt x="620" y="138"/>
                </a:lnTo>
                <a:lnTo>
                  <a:pt x="621" y="138"/>
                </a:lnTo>
                <a:lnTo>
                  <a:pt x="621" y="159"/>
                </a:lnTo>
                <a:lnTo>
                  <a:pt x="622" y="145"/>
                </a:lnTo>
                <a:lnTo>
                  <a:pt x="623" y="145"/>
                </a:lnTo>
                <a:lnTo>
                  <a:pt x="623" y="166"/>
                </a:lnTo>
                <a:lnTo>
                  <a:pt x="624" y="172"/>
                </a:lnTo>
                <a:lnTo>
                  <a:pt x="624" y="158"/>
                </a:lnTo>
                <a:lnTo>
                  <a:pt x="625" y="181"/>
                </a:lnTo>
                <a:lnTo>
                  <a:pt x="625" y="195"/>
                </a:lnTo>
                <a:lnTo>
                  <a:pt x="626" y="167"/>
                </a:lnTo>
                <a:lnTo>
                  <a:pt x="626" y="187"/>
                </a:lnTo>
                <a:lnTo>
                  <a:pt x="627" y="173"/>
                </a:lnTo>
                <a:lnTo>
                  <a:pt x="627" y="190"/>
                </a:lnTo>
                <a:lnTo>
                  <a:pt x="628" y="213"/>
                </a:lnTo>
                <a:lnTo>
                  <a:pt x="628" y="205"/>
                </a:lnTo>
                <a:lnTo>
                  <a:pt x="629" y="214"/>
                </a:lnTo>
                <a:lnTo>
                  <a:pt x="629" y="229"/>
                </a:lnTo>
                <a:lnTo>
                  <a:pt x="630" y="215"/>
                </a:lnTo>
                <a:lnTo>
                  <a:pt x="630" y="195"/>
                </a:lnTo>
                <a:lnTo>
                  <a:pt x="631" y="183"/>
                </a:lnTo>
                <a:lnTo>
                  <a:pt x="631" y="184"/>
                </a:lnTo>
                <a:lnTo>
                  <a:pt x="632" y="178"/>
                </a:lnTo>
                <a:lnTo>
                  <a:pt x="632" y="160"/>
                </a:lnTo>
                <a:lnTo>
                  <a:pt x="633" y="160"/>
                </a:lnTo>
                <a:lnTo>
                  <a:pt x="633" y="185"/>
                </a:lnTo>
                <a:lnTo>
                  <a:pt x="634" y="179"/>
                </a:lnTo>
                <a:lnTo>
                  <a:pt x="634" y="187"/>
                </a:lnTo>
                <a:lnTo>
                  <a:pt x="635" y="188"/>
                </a:lnTo>
                <a:lnTo>
                  <a:pt x="635" y="178"/>
                </a:lnTo>
                <a:lnTo>
                  <a:pt x="636" y="172"/>
                </a:lnTo>
                <a:lnTo>
                  <a:pt x="636" y="186"/>
                </a:lnTo>
                <a:lnTo>
                  <a:pt x="637" y="205"/>
                </a:lnTo>
                <a:lnTo>
                  <a:pt x="637" y="202"/>
                </a:lnTo>
                <a:lnTo>
                  <a:pt x="638" y="217"/>
                </a:lnTo>
                <a:lnTo>
                  <a:pt x="638" y="196"/>
                </a:lnTo>
                <a:lnTo>
                  <a:pt x="639" y="191"/>
                </a:lnTo>
                <a:lnTo>
                  <a:pt x="639" y="190"/>
                </a:lnTo>
                <a:lnTo>
                  <a:pt x="640" y="212"/>
                </a:lnTo>
                <a:lnTo>
                  <a:pt x="640" y="263"/>
                </a:lnTo>
                <a:lnTo>
                  <a:pt x="641" y="286"/>
                </a:lnTo>
                <a:lnTo>
                  <a:pt x="641" y="289"/>
                </a:lnTo>
                <a:lnTo>
                  <a:pt x="642" y="233"/>
                </a:lnTo>
                <a:lnTo>
                  <a:pt x="642" y="174"/>
                </a:lnTo>
                <a:lnTo>
                  <a:pt x="643" y="156"/>
                </a:lnTo>
                <a:lnTo>
                  <a:pt x="643" y="158"/>
                </a:lnTo>
                <a:lnTo>
                  <a:pt x="644" y="180"/>
                </a:lnTo>
                <a:lnTo>
                  <a:pt x="645" y="197"/>
                </a:lnTo>
                <a:lnTo>
                  <a:pt x="645" y="180"/>
                </a:lnTo>
                <a:lnTo>
                  <a:pt x="646" y="181"/>
                </a:lnTo>
                <a:lnTo>
                  <a:pt x="647" y="168"/>
                </a:lnTo>
                <a:lnTo>
                  <a:pt x="647" y="184"/>
                </a:lnTo>
                <a:lnTo>
                  <a:pt x="648" y="191"/>
                </a:lnTo>
                <a:lnTo>
                  <a:pt x="648" y="186"/>
                </a:lnTo>
                <a:lnTo>
                  <a:pt x="649" y="192"/>
                </a:lnTo>
                <a:lnTo>
                  <a:pt x="649" y="212"/>
                </a:lnTo>
                <a:lnTo>
                  <a:pt x="650" y="223"/>
                </a:lnTo>
                <a:lnTo>
                  <a:pt x="650" y="203"/>
                </a:lnTo>
                <a:lnTo>
                  <a:pt x="651" y="209"/>
                </a:lnTo>
                <a:lnTo>
                  <a:pt x="651" y="194"/>
                </a:lnTo>
                <a:lnTo>
                  <a:pt x="652" y="193"/>
                </a:lnTo>
                <a:lnTo>
                  <a:pt x="652" y="198"/>
                </a:lnTo>
                <a:lnTo>
                  <a:pt x="653" y="185"/>
                </a:lnTo>
                <a:lnTo>
                  <a:pt x="653" y="190"/>
                </a:lnTo>
                <a:lnTo>
                  <a:pt x="654" y="165"/>
                </a:lnTo>
                <a:lnTo>
                  <a:pt x="654" y="143"/>
                </a:lnTo>
                <a:lnTo>
                  <a:pt x="655" y="159"/>
                </a:lnTo>
                <a:lnTo>
                  <a:pt x="655" y="148"/>
                </a:lnTo>
                <a:lnTo>
                  <a:pt x="656" y="137"/>
                </a:lnTo>
                <a:lnTo>
                  <a:pt x="656" y="156"/>
                </a:lnTo>
                <a:lnTo>
                  <a:pt x="657" y="148"/>
                </a:lnTo>
                <a:lnTo>
                  <a:pt x="658" y="158"/>
                </a:lnTo>
                <a:lnTo>
                  <a:pt x="658" y="145"/>
                </a:lnTo>
                <a:lnTo>
                  <a:pt x="659" y="133"/>
                </a:lnTo>
                <a:lnTo>
                  <a:pt x="659" y="146"/>
                </a:lnTo>
                <a:lnTo>
                  <a:pt x="660" y="141"/>
                </a:lnTo>
                <a:lnTo>
                  <a:pt x="660" y="130"/>
                </a:lnTo>
                <a:lnTo>
                  <a:pt x="661" y="145"/>
                </a:lnTo>
                <a:lnTo>
                  <a:pt x="661" y="168"/>
                </a:lnTo>
                <a:lnTo>
                  <a:pt x="662" y="180"/>
                </a:lnTo>
                <a:lnTo>
                  <a:pt x="662" y="174"/>
                </a:lnTo>
                <a:lnTo>
                  <a:pt x="663" y="173"/>
                </a:lnTo>
                <a:lnTo>
                  <a:pt x="663" y="178"/>
                </a:lnTo>
                <a:lnTo>
                  <a:pt x="664" y="156"/>
                </a:lnTo>
                <a:lnTo>
                  <a:pt x="664" y="153"/>
                </a:lnTo>
                <a:lnTo>
                  <a:pt x="665" y="175"/>
                </a:lnTo>
                <a:lnTo>
                  <a:pt x="665" y="159"/>
                </a:lnTo>
                <a:lnTo>
                  <a:pt x="666" y="166"/>
                </a:lnTo>
                <a:lnTo>
                  <a:pt x="666" y="191"/>
                </a:lnTo>
                <a:lnTo>
                  <a:pt x="667" y="170"/>
                </a:lnTo>
                <a:lnTo>
                  <a:pt x="667" y="164"/>
                </a:lnTo>
                <a:lnTo>
                  <a:pt x="668" y="162"/>
                </a:lnTo>
                <a:lnTo>
                  <a:pt x="668" y="175"/>
                </a:lnTo>
                <a:lnTo>
                  <a:pt x="669" y="167"/>
                </a:lnTo>
                <a:lnTo>
                  <a:pt x="669" y="166"/>
                </a:lnTo>
                <a:lnTo>
                  <a:pt x="670" y="160"/>
                </a:lnTo>
                <a:lnTo>
                  <a:pt x="670" y="176"/>
                </a:lnTo>
                <a:lnTo>
                  <a:pt x="671" y="170"/>
                </a:lnTo>
                <a:lnTo>
                  <a:pt x="671" y="163"/>
                </a:lnTo>
                <a:lnTo>
                  <a:pt x="672" y="179"/>
                </a:lnTo>
                <a:lnTo>
                  <a:pt x="672" y="183"/>
                </a:lnTo>
                <a:lnTo>
                  <a:pt x="673" y="176"/>
                </a:lnTo>
                <a:lnTo>
                  <a:pt x="673" y="193"/>
                </a:lnTo>
                <a:lnTo>
                  <a:pt x="674" y="193"/>
                </a:lnTo>
                <a:lnTo>
                  <a:pt x="674" y="197"/>
                </a:lnTo>
                <a:lnTo>
                  <a:pt x="675" y="218"/>
                </a:lnTo>
                <a:lnTo>
                  <a:pt x="675" y="201"/>
                </a:lnTo>
                <a:lnTo>
                  <a:pt x="676" y="196"/>
                </a:lnTo>
                <a:lnTo>
                  <a:pt x="676" y="220"/>
                </a:lnTo>
                <a:lnTo>
                  <a:pt x="677" y="223"/>
                </a:lnTo>
                <a:lnTo>
                  <a:pt x="677" y="205"/>
                </a:lnTo>
                <a:lnTo>
                  <a:pt x="678" y="212"/>
                </a:lnTo>
                <a:lnTo>
                  <a:pt x="678" y="213"/>
                </a:lnTo>
                <a:lnTo>
                  <a:pt x="679" y="184"/>
                </a:lnTo>
                <a:lnTo>
                  <a:pt x="679" y="168"/>
                </a:lnTo>
                <a:lnTo>
                  <a:pt x="680" y="150"/>
                </a:lnTo>
                <a:lnTo>
                  <a:pt x="680" y="148"/>
                </a:lnTo>
                <a:lnTo>
                  <a:pt x="681" y="155"/>
                </a:lnTo>
                <a:lnTo>
                  <a:pt x="681" y="133"/>
                </a:lnTo>
                <a:lnTo>
                  <a:pt x="682" y="144"/>
                </a:lnTo>
                <a:lnTo>
                  <a:pt x="682" y="139"/>
                </a:lnTo>
                <a:lnTo>
                  <a:pt x="683" y="118"/>
                </a:lnTo>
                <a:lnTo>
                  <a:pt x="683" y="120"/>
                </a:lnTo>
                <a:lnTo>
                  <a:pt x="684" y="119"/>
                </a:lnTo>
                <a:lnTo>
                  <a:pt x="684" y="103"/>
                </a:lnTo>
                <a:lnTo>
                  <a:pt x="685" y="127"/>
                </a:lnTo>
                <a:lnTo>
                  <a:pt x="685" y="136"/>
                </a:lnTo>
                <a:lnTo>
                  <a:pt x="686" y="134"/>
                </a:lnTo>
                <a:lnTo>
                  <a:pt x="686" y="140"/>
                </a:lnTo>
                <a:lnTo>
                  <a:pt x="687" y="127"/>
                </a:lnTo>
                <a:lnTo>
                  <a:pt x="687" y="134"/>
                </a:lnTo>
                <a:lnTo>
                  <a:pt x="688" y="120"/>
                </a:lnTo>
                <a:lnTo>
                  <a:pt x="688" y="130"/>
                </a:lnTo>
                <a:lnTo>
                  <a:pt x="689" y="121"/>
                </a:lnTo>
                <a:lnTo>
                  <a:pt x="689" y="117"/>
                </a:lnTo>
                <a:lnTo>
                  <a:pt x="690" y="122"/>
                </a:lnTo>
                <a:lnTo>
                  <a:pt x="690" y="129"/>
                </a:lnTo>
                <a:lnTo>
                  <a:pt x="691" y="127"/>
                </a:lnTo>
                <a:lnTo>
                  <a:pt x="691" y="129"/>
                </a:lnTo>
                <a:lnTo>
                  <a:pt x="692" y="129"/>
                </a:lnTo>
                <a:lnTo>
                  <a:pt x="693" y="130"/>
                </a:lnTo>
                <a:lnTo>
                  <a:pt x="694" y="142"/>
                </a:lnTo>
                <a:lnTo>
                  <a:pt x="695" y="137"/>
                </a:lnTo>
                <a:lnTo>
                  <a:pt x="695" y="143"/>
                </a:lnTo>
                <a:lnTo>
                  <a:pt x="696" y="148"/>
                </a:lnTo>
                <a:lnTo>
                  <a:pt x="696" y="158"/>
                </a:lnTo>
                <a:lnTo>
                  <a:pt x="697" y="164"/>
                </a:lnTo>
                <a:lnTo>
                  <a:pt x="697" y="179"/>
                </a:lnTo>
                <a:lnTo>
                  <a:pt x="698" y="186"/>
                </a:lnTo>
                <a:lnTo>
                  <a:pt x="698" y="199"/>
                </a:lnTo>
                <a:lnTo>
                  <a:pt x="699" y="194"/>
                </a:lnTo>
                <a:lnTo>
                  <a:pt x="699" y="190"/>
                </a:lnTo>
                <a:lnTo>
                  <a:pt x="700" y="185"/>
                </a:lnTo>
                <a:lnTo>
                  <a:pt x="700" y="234"/>
                </a:lnTo>
                <a:lnTo>
                  <a:pt x="701" y="263"/>
                </a:lnTo>
                <a:lnTo>
                  <a:pt x="701" y="258"/>
                </a:lnTo>
                <a:lnTo>
                  <a:pt x="702" y="261"/>
                </a:lnTo>
                <a:lnTo>
                  <a:pt x="702" y="242"/>
                </a:lnTo>
                <a:lnTo>
                  <a:pt x="703" y="245"/>
                </a:lnTo>
                <a:lnTo>
                  <a:pt x="703" y="233"/>
                </a:lnTo>
                <a:lnTo>
                  <a:pt x="704" y="227"/>
                </a:lnTo>
                <a:lnTo>
                  <a:pt x="704" y="225"/>
                </a:lnTo>
                <a:lnTo>
                  <a:pt x="705" y="228"/>
                </a:lnTo>
                <a:lnTo>
                  <a:pt x="705" y="221"/>
                </a:lnTo>
                <a:lnTo>
                  <a:pt x="706" y="186"/>
                </a:lnTo>
                <a:lnTo>
                  <a:pt x="706" y="201"/>
                </a:lnTo>
                <a:lnTo>
                  <a:pt x="707" y="195"/>
                </a:lnTo>
                <a:lnTo>
                  <a:pt x="707" y="198"/>
                </a:lnTo>
                <a:lnTo>
                  <a:pt x="708" y="199"/>
                </a:lnTo>
                <a:lnTo>
                  <a:pt x="708" y="198"/>
                </a:lnTo>
                <a:lnTo>
                  <a:pt x="709" y="194"/>
                </a:lnTo>
                <a:lnTo>
                  <a:pt x="709" y="208"/>
                </a:lnTo>
                <a:lnTo>
                  <a:pt x="710" y="198"/>
                </a:lnTo>
                <a:lnTo>
                  <a:pt x="710" y="194"/>
                </a:lnTo>
                <a:lnTo>
                  <a:pt x="711" y="201"/>
                </a:lnTo>
                <a:lnTo>
                  <a:pt x="711" y="207"/>
                </a:lnTo>
                <a:lnTo>
                  <a:pt x="712" y="211"/>
                </a:lnTo>
                <a:lnTo>
                  <a:pt x="712" y="215"/>
                </a:lnTo>
                <a:lnTo>
                  <a:pt x="713" y="218"/>
                </a:lnTo>
                <a:lnTo>
                  <a:pt x="713" y="205"/>
                </a:lnTo>
                <a:lnTo>
                  <a:pt x="714" y="183"/>
                </a:lnTo>
                <a:lnTo>
                  <a:pt x="714" y="177"/>
                </a:lnTo>
                <a:lnTo>
                  <a:pt x="715" y="186"/>
                </a:lnTo>
                <a:lnTo>
                  <a:pt x="715" y="192"/>
                </a:lnTo>
                <a:lnTo>
                  <a:pt x="716" y="185"/>
                </a:lnTo>
                <a:lnTo>
                  <a:pt x="716" y="180"/>
                </a:lnTo>
                <a:lnTo>
                  <a:pt x="717" y="201"/>
                </a:lnTo>
                <a:lnTo>
                  <a:pt x="717" y="190"/>
                </a:lnTo>
                <a:lnTo>
                  <a:pt x="718" y="196"/>
                </a:lnTo>
                <a:lnTo>
                  <a:pt x="718" y="186"/>
                </a:lnTo>
                <a:lnTo>
                  <a:pt x="719" y="199"/>
                </a:lnTo>
                <a:lnTo>
                  <a:pt x="719" y="207"/>
                </a:lnTo>
                <a:lnTo>
                  <a:pt x="720" y="187"/>
                </a:lnTo>
                <a:lnTo>
                  <a:pt x="720" y="199"/>
                </a:lnTo>
                <a:lnTo>
                  <a:pt x="721" y="206"/>
                </a:lnTo>
                <a:lnTo>
                  <a:pt x="721" y="197"/>
                </a:lnTo>
                <a:lnTo>
                  <a:pt x="722" y="224"/>
                </a:lnTo>
                <a:lnTo>
                  <a:pt x="722" y="211"/>
                </a:lnTo>
                <a:lnTo>
                  <a:pt x="723" y="213"/>
                </a:lnTo>
                <a:lnTo>
                  <a:pt x="723" y="243"/>
                </a:lnTo>
                <a:lnTo>
                  <a:pt x="724" y="218"/>
                </a:lnTo>
                <a:lnTo>
                  <a:pt x="724" y="210"/>
                </a:lnTo>
                <a:lnTo>
                  <a:pt x="725" y="219"/>
                </a:lnTo>
                <a:lnTo>
                  <a:pt x="725" y="211"/>
                </a:lnTo>
                <a:lnTo>
                  <a:pt x="726" y="236"/>
                </a:lnTo>
                <a:lnTo>
                  <a:pt x="726" y="257"/>
                </a:lnTo>
                <a:lnTo>
                  <a:pt x="727" y="248"/>
                </a:lnTo>
                <a:lnTo>
                  <a:pt x="727" y="241"/>
                </a:lnTo>
                <a:lnTo>
                  <a:pt x="728" y="259"/>
                </a:lnTo>
                <a:lnTo>
                  <a:pt x="729" y="253"/>
                </a:lnTo>
                <a:lnTo>
                  <a:pt x="729" y="247"/>
                </a:lnTo>
                <a:lnTo>
                  <a:pt x="730" y="283"/>
                </a:lnTo>
                <a:lnTo>
                  <a:pt x="730" y="255"/>
                </a:lnTo>
                <a:lnTo>
                  <a:pt x="731" y="262"/>
                </a:lnTo>
                <a:lnTo>
                  <a:pt x="731" y="290"/>
                </a:lnTo>
                <a:lnTo>
                  <a:pt x="732" y="292"/>
                </a:lnTo>
                <a:lnTo>
                  <a:pt x="733" y="310"/>
                </a:lnTo>
                <a:lnTo>
                  <a:pt x="733" y="319"/>
                </a:lnTo>
                <a:lnTo>
                  <a:pt x="734" y="331"/>
                </a:lnTo>
                <a:lnTo>
                  <a:pt x="734" y="343"/>
                </a:lnTo>
                <a:lnTo>
                  <a:pt x="735" y="307"/>
                </a:lnTo>
                <a:lnTo>
                  <a:pt x="735" y="284"/>
                </a:lnTo>
                <a:lnTo>
                  <a:pt x="736" y="296"/>
                </a:lnTo>
                <a:lnTo>
                  <a:pt x="736" y="278"/>
                </a:lnTo>
                <a:lnTo>
                  <a:pt x="737" y="279"/>
                </a:lnTo>
                <a:lnTo>
                  <a:pt x="738" y="286"/>
                </a:lnTo>
                <a:lnTo>
                  <a:pt x="738" y="306"/>
                </a:lnTo>
                <a:lnTo>
                  <a:pt x="739" y="320"/>
                </a:lnTo>
                <a:lnTo>
                  <a:pt x="739" y="330"/>
                </a:lnTo>
                <a:lnTo>
                  <a:pt x="740" y="331"/>
                </a:lnTo>
                <a:lnTo>
                  <a:pt x="740" y="299"/>
                </a:lnTo>
                <a:lnTo>
                  <a:pt x="741" y="285"/>
                </a:lnTo>
                <a:lnTo>
                  <a:pt x="741" y="284"/>
                </a:lnTo>
                <a:lnTo>
                  <a:pt x="742" y="289"/>
                </a:lnTo>
                <a:lnTo>
                  <a:pt x="742" y="307"/>
                </a:lnTo>
                <a:lnTo>
                  <a:pt x="743" y="322"/>
                </a:lnTo>
                <a:lnTo>
                  <a:pt x="743" y="285"/>
                </a:lnTo>
                <a:lnTo>
                  <a:pt x="744" y="268"/>
                </a:lnTo>
                <a:lnTo>
                  <a:pt x="745" y="264"/>
                </a:lnTo>
                <a:lnTo>
                  <a:pt x="745" y="257"/>
                </a:lnTo>
                <a:lnTo>
                  <a:pt x="746" y="276"/>
                </a:lnTo>
                <a:lnTo>
                  <a:pt x="746" y="273"/>
                </a:lnTo>
                <a:lnTo>
                  <a:pt x="747" y="256"/>
                </a:lnTo>
                <a:lnTo>
                  <a:pt x="747" y="260"/>
                </a:lnTo>
                <a:lnTo>
                  <a:pt x="748" y="267"/>
                </a:lnTo>
                <a:lnTo>
                  <a:pt x="748" y="272"/>
                </a:lnTo>
                <a:lnTo>
                  <a:pt x="749" y="274"/>
                </a:lnTo>
                <a:lnTo>
                  <a:pt x="750" y="269"/>
                </a:lnTo>
                <a:lnTo>
                  <a:pt x="750" y="256"/>
                </a:lnTo>
                <a:lnTo>
                  <a:pt x="751" y="240"/>
                </a:lnTo>
                <a:lnTo>
                  <a:pt x="751" y="223"/>
                </a:lnTo>
                <a:lnTo>
                  <a:pt x="752" y="186"/>
                </a:lnTo>
                <a:lnTo>
                  <a:pt x="752" y="167"/>
                </a:lnTo>
                <a:lnTo>
                  <a:pt x="753" y="158"/>
                </a:lnTo>
                <a:lnTo>
                  <a:pt x="753" y="156"/>
                </a:lnTo>
                <a:lnTo>
                  <a:pt x="754" y="157"/>
                </a:lnTo>
                <a:lnTo>
                  <a:pt x="754" y="150"/>
                </a:lnTo>
                <a:lnTo>
                  <a:pt x="755" y="154"/>
                </a:lnTo>
                <a:lnTo>
                  <a:pt x="755" y="146"/>
                </a:lnTo>
                <a:lnTo>
                  <a:pt x="756" y="132"/>
                </a:lnTo>
                <a:lnTo>
                  <a:pt x="756" y="131"/>
                </a:lnTo>
                <a:lnTo>
                  <a:pt x="757" y="139"/>
                </a:lnTo>
                <a:lnTo>
                  <a:pt x="758" y="147"/>
                </a:lnTo>
                <a:lnTo>
                  <a:pt x="758" y="154"/>
                </a:lnTo>
                <a:lnTo>
                  <a:pt x="759" y="162"/>
                </a:lnTo>
                <a:lnTo>
                  <a:pt x="759" y="168"/>
                </a:lnTo>
                <a:lnTo>
                  <a:pt x="760" y="168"/>
                </a:lnTo>
                <a:lnTo>
                  <a:pt x="760" y="170"/>
                </a:lnTo>
                <a:lnTo>
                  <a:pt x="761" y="176"/>
                </a:lnTo>
                <a:lnTo>
                  <a:pt x="761" y="188"/>
                </a:lnTo>
                <a:lnTo>
                  <a:pt x="762" y="198"/>
                </a:lnTo>
                <a:lnTo>
                  <a:pt x="762" y="206"/>
                </a:lnTo>
                <a:lnTo>
                  <a:pt x="763" y="214"/>
                </a:lnTo>
                <a:lnTo>
                  <a:pt x="763" y="225"/>
                </a:lnTo>
                <a:lnTo>
                  <a:pt x="764" y="220"/>
                </a:lnTo>
                <a:lnTo>
                  <a:pt x="765" y="213"/>
                </a:lnTo>
                <a:lnTo>
                  <a:pt x="765" y="208"/>
                </a:lnTo>
                <a:lnTo>
                  <a:pt x="766" y="206"/>
                </a:lnTo>
                <a:lnTo>
                  <a:pt x="766" y="201"/>
                </a:lnTo>
                <a:lnTo>
                  <a:pt x="767" y="190"/>
                </a:lnTo>
                <a:lnTo>
                  <a:pt x="767" y="172"/>
                </a:lnTo>
                <a:lnTo>
                  <a:pt x="768" y="181"/>
                </a:lnTo>
                <a:lnTo>
                  <a:pt x="768" y="189"/>
                </a:lnTo>
                <a:lnTo>
                  <a:pt x="769" y="192"/>
                </a:lnTo>
                <a:lnTo>
                  <a:pt x="769" y="194"/>
                </a:lnTo>
                <a:lnTo>
                  <a:pt x="770" y="195"/>
                </a:lnTo>
                <a:lnTo>
                  <a:pt x="770" y="206"/>
                </a:lnTo>
                <a:lnTo>
                  <a:pt x="771" y="216"/>
                </a:lnTo>
                <a:lnTo>
                  <a:pt x="771" y="221"/>
                </a:lnTo>
                <a:lnTo>
                  <a:pt x="772" y="225"/>
                </a:lnTo>
                <a:lnTo>
                  <a:pt x="772" y="234"/>
                </a:lnTo>
                <a:lnTo>
                  <a:pt x="773" y="228"/>
                </a:lnTo>
                <a:lnTo>
                  <a:pt x="773" y="222"/>
                </a:lnTo>
                <a:lnTo>
                  <a:pt x="774" y="222"/>
                </a:lnTo>
                <a:lnTo>
                  <a:pt x="774" y="226"/>
                </a:lnTo>
                <a:lnTo>
                  <a:pt x="775" y="229"/>
                </a:lnTo>
                <a:lnTo>
                  <a:pt x="775" y="232"/>
                </a:lnTo>
                <a:lnTo>
                  <a:pt x="776" y="238"/>
                </a:lnTo>
                <a:lnTo>
                  <a:pt x="776" y="209"/>
                </a:lnTo>
                <a:lnTo>
                  <a:pt x="777" y="195"/>
                </a:lnTo>
                <a:lnTo>
                  <a:pt x="777" y="189"/>
                </a:lnTo>
                <a:lnTo>
                  <a:pt x="778" y="183"/>
                </a:lnTo>
                <a:lnTo>
                  <a:pt x="778" y="180"/>
                </a:lnTo>
                <a:lnTo>
                  <a:pt x="779" y="184"/>
                </a:lnTo>
                <a:lnTo>
                  <a:pt x="779" y="182"/>
                </a:lnTo>
                <a:lnTo>
                  <a:pt x="780" y="172"/>
                </a:lnTo>
                <a:lnTo>
                  <a:pt x="780" y="162"/>
                </a:lnTo>
                <a:lnTo>
                  <a:pt x="781" y="155"/>
                </a:lnTo>
                <a:lnTo>
                  <a:pt x="781" y="147"/>
                </a:lnTo>
                <a:lnTo>
                  <a:pt x="782" y="142"/>
                </a:lnTo>
                <a:lnTo>
                  <a:pt x="782" y="149"/>
                </a:lnTo>
                <a:lnTo>
                  <a:pt x="783" y="145"/>
                </a:lnTo>
                <a:lnTo>
                  <a:pt x="783" y="156"/>
                </a:lnTo>
                <a:lnTo>
                  <a:pt x="784" y="159"/>
                </a:lnTo>
                <a:lnTo>
                  <a:pt x="784" y="150"/>
                </a:lnTo>
                <a:lnTo>
                  <a:pt x="785" y="147"/>
                </a:lnTo>
                <a:lnTo>
                  <a:pt x="785" y="148"/>
                </a:lnTo>
                <a:lnTo>
                  <a:pt x="786" y="147"/>
                </a:lnTo>
                <a:lnTo>
                  <a:pt x="786" y="145"/>
                </a:lnTo>
                <a:lnTo>
                  <a:pt x="787" y="139"/>
                </a:lnTo>
                <a:lnTo>
                  <a:pt x="788" y="142"/>
                </a:lnTo>
                <a:lnTo>
                  <a:pt x="788" y="127"/>
                </a:lnTo>
                <a:lnTo>
                  <a:pt x="789" y="120"/>
                </a:lnTo>
                <a:lnTo>
                  <a:pt x="789" y="126"/>
                </a:lnTo>
                <a:lnTo>
                  <a:pt x="790" y="132"/>
                </a:lnTo>
                <a:lnTo>
                  <a:pt x="790" y="126"/>
                </a:lnTo>
                <a:lnTo>
                  <a:pt x="791" y="127"/>
                </a:lnTo>
                <a:lnTo>
                  <a:pt x="791" y="130"/>
                </a:lnTo>
                <a:lnTo>
                  <a:pt x="792" y="125"/>
                </a:lnTo>
                <a:lnTo>
                  <a:pt x="793" y="127"/>
                </a:lnTo>
                <a:lnTo>
                  <a:pt x="793" y="125"/>
                </a:lnTo>
                <a:lnTo>
                  <a:pt x="794" y="123"/>
                </a:lnTo>
                <a:lnTo>
                  <a:pt x="794" y="131"/>
                </a:lnTo>
                <a:lnTo>
                  <a:pt x="795" y="133"/>
                </a:lnTo>
                <a:lnTo>
                  <a:pt x="796" y="137"/>
                </a:lnTo>
                <a:lnTo>
                  <a:pt x="796" y="138"/>
                </a:lnTo>
                <a:lnTo>
                  <a:pt x="797" y="130"/>
                </a:lnTo>
                <a:lnTo>
                  <a:pt x="797" y="120"/>
                </a:lnTo>
                <a:lnTo>
                  <a:pt x="798" y="122"/>
                </a:lnTo>
                <a:lnTo>
                  <a:pt x="798" y="129"/>
                </a:lnTo>
                <a:lnTo>
                  <a:pt x="799" y="130"/>
                </a:lnTo>
                <a:lnTo>
                  <a:pt x="800" y="129"/>
                </a:lnTo>
                <a:lnTo>
                  <a:pt x="800" y="128"/>
                </a:lnTo>
                <a:lnTo>
                  <a:pt x="801" y="122"/>
                </a:lnTo>
                <a:lnTo>
                  <a:pt x="801" y="121"/>
                </a:lnTo>
                <a:lnTo>
                  <a:pt x="802" y="128"/>
                </a:lnTo>
                <a:lnTo>
                  <a:pt x="802" y="135"/>
                </a:lnTo>
                <a:lnTo>
                  <a:pt x="803" y="142"/>
                </a:lnTo>
                <a:lnTo>
                  <a:pt x="804" y="138"/>
                </a:lnTo>
                <a:lnTo>
                  <a:pt x="804" y="135"/>
                </a:lnTo>
                <a:lnTo>
                  <a:pt x="805" y="136"/>
                </a:lnTo>
                <a:lnTo>
                  <a:pt x="805" y="133"/>
                </a:lnTo>
                <a:lnTo>
                  <a:pt x="806" y="126"/>
                </a:lnTo>
                <a:lnTo>
                  <a:pt x="806" y="118"/>
                </a:lnTo>
                <a:lnTo>
                  <a:pt x="807" y="125"/>
                </a:lnTo>
                <a:lnTo>
                  <a:pt x="807" y="128"/>
                </a:lnTo>
                <a:lnTo>
                  <a:pt x="808" y="133"/>
                </a:lnTo>
                <a:lnTo>
                  <a:pt x="808" y="135"/>
                </a:lnTo>
                <a:lnTo>
                  <a:pt x="809" y="131"/>
                </a:lnTo>
                <a:lnTo>
                  <a:pt x="810" y="128"/>
                </a:lnTo>
                <a:lnTo>
                  <a:pt x="810" y="121"/>
                </a:lnTo>
                <a:lnTo>
                  <a:pt x="811" y="120"/>
                </a:lnTo>
                <a:lnTo>
                  <a:pt x="812" y="123"/>
                </a:lnTo>
                <a:lnTo>
                  <a:pt x="812" y="116"/>
                </a:lnTo>
                <a:lnTo>
                  <a:pt x="813" y="111"/>
                </a:lnTo>
                <a:lnTo>
                  <a:pt x="813" y="112"/>
                </a:lnTo>
                <a:lnTo>
                  <a:pt x="814" y="114"/>
                </a:lnTo>
                <a:lnTo>
                  <a:pt x="814" y="117"/>
                </a:lnTo>
                <a:lnTo>
                  <a:pt x="815" y="120"/>
                </a:lnTo>
                <a:lnTo>
                  <a:pt x="815" y="141"/>
                </a:lnTo>
                <a:lnTo>
                  <a:pt x="816" y="130"/>
                </a:lnTo>
                <a:lnTo>
                  <a:pt x="816" y="126"/>
                </a:lnTo>
                <a:lnTo>
                  <a:pt x="817" y="128"/>
                </a:lnTo>
                <a:lnTo>
                  <a:pt x="817" y="123"/>
                </a:lnTo>
                <a:lnTo>
                  <a:pt x="818" y="121"/>
                </a:lnTo>
                <a:lnTo>
                  <a:pt x="818" y="118"/>
                </a:lnTo>
                <a:lnTo>
                  <a:pt x="819" y="137"/>
                </a:lnTo>
                <a:lnTo>
                  <a:pt x="819" y="133"/>
                </a:lnTo>
                <a:lnTo>
                  <a:pt x="820" y="145"/>
                </a:lnTo>
                <a:lnTo>
                  <a:pt x="820" y="128"/>
                </a:lnTo>
                <a:lnTo>
                  <a:pt x="821" y="137"/>
                </a:lnTo>
                <a:lnTo>
                  <a:pt x="821" y="125"/>
                </a:lnTo>
                <a:lnTo>
                  <a:pt x="822" y="122"/>
                </a:lnTo>
                <a:lnTo>
                  <a:pt x="822" y="127"/>
                </a:lnTo>
                <a:lnTo>
                  <a:pt x="823" y="131"/>
                </a:lnTo>
                <a:lnTo>
                  <a:pt x="823" y="151"/>
                </a:lnTo>
                <a:lnTo>
                  <a:pt x="824" y="134"/>
                </a:lnTo>
                <a:lnTo>
                  <a:pt x="824" y="132"/>
                </a:lnTo>
                <a:lnTo>
                  <a:pt x="825" y="123"/>
                </a:lnTo>
                <a:lnTo>
                  <a:pt x="825" y="131"/>
                </a:lnTo>
                <a:lnTo>
                  <a:pt x="826" y="116"/>
                </a:lnTo>
                <a:lnTo>
                  <a:pt x="826" y="123"/>
                </a:lnTo>
                <a:lnTo>
                  <a:pt x="827" y="140"/>
                </a:lnTo>
                <a:lnTo>
                  <a:pt x="827" y="111"/>
                </a:lnTo>
                <a:lnTo>
                  <a:pt x="828" y="108"/>
                </a:lnTo>
                <a:lnTo>
                  <a:pt x="828" y="133"/>
                </a:lnTo>
                <a:lnTo>
                  <a:pt x="829" y="118"/>
                </a:lnTo>
                <a:lnTo>
                  <a:pt x="829" y="112"/>
                </a:lnTo>
                <a:lnTo>
                  <a:pt x="830" y="127"/>
                </a:lnTo>
                <a:lnTo>
                  <a:pt x="830" y="111"/>
                </a:lnTo>
                <a:lnTo>
                  <a:pt x="831" y="115"/>
                </a:lnTo>
                <a:lnTo>
                  <a:pt x="831" y="138"/>
                </a:lnTo>
                <a:lnTo>
                  <a:pt x="832" y="126"/>
                </a:lnTo>
                <a:lnTo>
                  <a:pt x="832" y="119"/>
                </a:lnTo>
                <a:lnTo>
                  <a:pt x="833" y="133"/>
                </a:lnTo>
                <a:lnTo>
                  <a:pt x="833" y="119"/>
                </a:lnTo>
                <a:lnTo>
                  <a:pt x="834" y="120"/>
                </a:lnTo>
                <a:lnTo>
                  <a:pt x="834" y="125"/>
                </a:lnTo>
                <a:lnTo>
                  <a:pt x="835" y="129"/>
                </a:lnTo>
                <a:lnTo>
                  <a:pt x="836" y="135"/>
                </a:lnTo>
                <a:lnTo>
                  <a:pt x="837" y="138"/>
                </a:lnTo>
                <a:lnTo>
                  <a:pt x="837" y="147"/>
                </a:lnTo>
                <a:lnTo>
                  <a:pt x="838" y="123"/>
                </a:lnTo>
                <a:lnTo>
                  <a:pt x="838" y="116"/>
                </a:lnTo>
                <a:lnTo>
                  <a:pt x="839" y="132"/>
                </a:lnTo>
                <a:lnTo>
                  <a:pt x="839" y="112"/>
                </a:lnTo>
                <a:lnTo>
                  <a:pt x="840" y="104"/>
                </a:lnTo>
                <a:lnTo>
                  <a:pt x="840" y="117"/>
                </a:lnTo>
                <a:lnTo>
                  <a:pt x="841" y="119"/>
                </a:lnTo>
                <a:lnTo>
                  <a:pt x="841" y="99"/>
                </a:lnTo>
                <a:lnTo>
                  <a:pt x="842" y="105"/>
                </a:lnTo>
                <a:lnTo>
                  <a:pt x="842" y="125"/>
                </a:lnTo>
                <a:lnTo>
                  <a:pt x="843" y="117"/>
                </a:lnTo>
                <a:lnTo>
                  <a:pt x="843" y="109"/>
                </a:lnTo>
                <a:lnTo>
                  <a:pt x="844" y="130"/>
                </a:lnTo>
                <a:lnTo>
                  <a:pt x="844" y="124"/>
                </a:lnTo>
                <a:lnTo>
                  <a:pt x="845" y="114"/>
                </a:lnTo>
                <a:lnTo>
                  <a:pt x="845" y="107"/>
                </a:lnTo>
                <a:lnTo>
                  <a:pt x="846" y="105"/>
                </a:lnTo>
                <a:lnTo>
                  <a:pt x="846" y="111"/>
                </a:lnTo>
                <a:lnTo>
                  <a:pt x="847" y="118"/>
                </a:lnTo>
                <a:lnTo>
                  <a:pt x="847" y="124"/>
                </a:lnTo>
                <a:lnTo>
                  <a:pt x="848" y="125"/>
                </a:lnTo>
                <a:lnTo>
                  <a:pt x="848" y="106"/>
                </a:lnTo>
                <a:lnTo>
                  <a:pt x="849" y="106"/>
                </a:lnTo>
                <a:lnTo>
                  <a:pt x="849" y="116"/>
                </a:lnTo>
                <a:lnTo>
                  <a:pt x="850" y="147"/>
                </a:lnTo>
                <a:lnTo>
                  <a:pt x="850" y="169"/>
                </a:lnTo>
                <a:lnTo>
                  <a:pt x="851" y="192"/>
                </a:lnTo>
                <a:lnTo>
                  <a:pt x="851" y="183"/>
                </a:lnTo>
                <a:lnTo>
                  <a:pt x="852" y="156"/>
                </a:lnTo>
                <a:lnTo>
                  <a:pt x="852" y="139"/>
                </a:lnTo>
                <a:lnTo>
                  <a:pt x="853" y="156"/>
                </a:lnTo>
                <a:lnTo>
                  <a:pt x="853" y="190"/>
                </a:lnTo>
                <a:lnTo>
                  <a:pt x="854" y="191"/>
                </a:lnTo>
                <a:lnTo>
                  <a:pt x="854" y="177"/>
                </a:lnTo>
                <a:lnTo>
                  <a:pt x="855" y="166"/>
                </a:lnTo>
                <a:lnTo>
                  <a:pt x="855" y="182"/>
                </a:lnTo>
                <a:lnTo>
                  <a:pt x="856" y="211"/>
                </a:lnTo>
                <a:lnTo>
                  <a:pt x="856" y="192"/>
                </a:lnTo>
                <a:lnTo>
                  <a:pt x="857" y="189"/>
                </a:lnTo>
                <a:lnTo>
                  <a:pt x="857" y="197"/>
                </a:lnTo>
                <a:lnTo>
                  <a:pt x="858" y="198"/>
                </a:lnTo>
                <a:lnTo>
                  <a:pt x="858" y="207"/>
                </a:lnTo>
                <a:lnTo>
                  <a:pt x="859" y="211"/>
                </a:lnTo>
                <a:lnTo>
                  <a:pt x="859" y="199"/>
                </a:lnTo>
                <a:lnTo>
                  <a:pt x="860" y="188"/>
                </a:lnTo>
                <a:lnTo>
                  <a:pt x="860" y="177"/>
                </a:lnTo>
                <a:lnTo>
                  <a:pt x="861" y="162"/>
                </a:lnTo>
                <a:lnTo>
                  <a:pt x="861" y="156"/>
                </a:lnTo>
                <a:lnTo>
                  <a:pt x="862" y="136"/>
                </a:lnTo>
                <a:lnTo>
                  <a:pt x="862" y="108"/>
                </a:lnTo>
                <a:lnTo>
                  <a:pt x="863" y="104"/>
                </a:lnTo>
                <a:lnTo>
                  <a:pt x="863" y="124"/>
                </a:lnTo>
                <a:lnTo>
                  <a:pt x="864" y="111"/>
                </a:lnTo>
                <a:lnTo>
                  <a:pt x="864" y="127"/>
                </a:lnTo>
                <a:lnTo>
                  <a:pt x="865" y="113"/>
                </a:lnTo>
                <a:lnTo>
                  <a:pt x="865" y="96"/>
                </a:lnTo>
                <a:lnTo>
                  <a:pt x="866" y="103"/>
                </a:lnTo>
                <a:lnTo>
                  <a:pt x="866" y="121"/>
                </a:lnTo>
                <a:lnTo>
                  <a:pt x="867" y="137"/>
                </a:lnTo>
                <a:lnTo>
                  <a:pt x="867" y="144"/>
                </a:lnTo>
                <a:lnTo>
                  <a:pt x="868" y="117"/>
                </a:lnTo>
                <a:lnTo>
                  <a:pt x="868" y="124"/>
                </a:lnTo>
                <a:lnTo>
                  <a:pt x="869" y="119"/>
                </a:lnTo>
                <a:lnTo>
                  <a:pt x="869" y="120"/>
                </a:lnTo>
                <a:lnTo>
                  <a:pt x="870" y="111"/>
                </a:lnTo>
                <a:lnTo>
                  <a:pt x="870" y="116"/>
                </a:lnTo>
                <a:lnTo>
                  <a:pt x="871" y="114"/>
                </a:lnTo>
                <a:lnTo>
                  <a:pt x="872" y="125"/>
                </a:lnTo>
                <a:lnTo>
                  <a:pt x="872" y="127"/>
                </a:lnTo>
                <a:lnTo>
                  <a:pt x="873" y="129"/>
                </a:lnTo>
                <a:lnTo>
                  <a:pt x="873" y="132"/>
                </a:lnTo>
                <a:lnTo>
                  <a:pt x="874" y="162"/>
                </a:lnTo>
                <a:lnTo>
                  <a:pt x="874" y="165"/>
                </a:lnTo>
                <a:lnTo>
                  <a:pt x="875" y="171"/>
                </a:lnTo>
                <a:lnTo>
                  <a:pt x="875" y="146"/>
                </a:lnTo>
                <a:lnTo>
                  <a:pt x="876" y="131"/>
                </a:lnTo>
                <a:lnTo>
                  <a:pt x="876" y="148"/>
                </a:lnTo>
                <a:lnTo>
                  <a:pt x="877" y="151"/>
                </a:lnTo>
                <a:lnTo>
                  <a:pt x="877" y="119"/>
                </a:lnTo>
                <a:lnTo>
                  <a:pt x="878" y="107"/>
                </a:lnTo>
                <a:lnTo>
                  <a:pt x="878" y="126"/>
                </a:lnTo>
                <a:lnTo>
                  <a:pt x="879" y="146"/>
                </a:lnTo>
                <a:lnTo>
                  <a:pt x="879" y="156"/>
                </a:lnTo>
                <a:lnTo>
                  <a:pt x="880" y="144"/>
                </a:lnTo>
                <a:lnTo>
                  <a:pt x="880" y="143"/>
                </a:lnTo>
                <a:lnTo>
                  <a:pt x="881" y="147"/>
                </a:lnTo>
                <a:lnTo>
                  <a:pt x="881" y="164"/>
                </a:lnTo>
                <a:lnTo>
                  <a:pt x="882" y="148"/>
                </a:lnTo>
                <a:lnTo>
                  <a:pt x="882" y="159"/>
                </a:lnTo>
                <a:lnTo>
                  <a:pt x="883" y="140"/>
                </a:lnTo>
                <a:lnTo>
                  <a:pt x="883" y="131"/>
                </a:lnTo>
                <a:lnTo>
                  <a:pt x="884" y="130"/>
                </a:lnTo>
                <a:lnTo>
                  <a:pt x="884" y="154"/>
                </a:lnTo>
                <a:lnTo>
                  <a:pt x="885" y="133"/>
                </a:lnTo>
                <a:lnTo>
                  <a:pt x="885" y="124"/>
                </a:lnTo>
                <a:lnTo>
                  <a:pt x="886" y="128"/>
                </a:lnTo>
                <a:lnTo>
                  <a:pt x="886" y="129"/>
                </a:lnTo>
                <a:lnTo>
                  <a:pt x="887" y="121"/>
                </a:lnTo>
                <a:lnTo>
                  <a:pt x="887" y="105"/>
                </a:lnTo>
                <a:lnTo>
                  <a:pt x="888" y="97"/>
                </a:lnTo>
                <a:lnTo>
                  <a:pt x="888" y="106"/>
                </a:lnTo>
                <a:lnTo>
                  <a:pt x="889" y="113"/>
                </a:lnTo>
                <a:lnTo>
                  <a:pt x="889" y="127"/>
                </a:lnTo>
                <a:lnTo>
                  <a:pt x="890" y="128"/>
                </a:lnTo>
                <a:lnTo>
                  <a:pt x="890" y="101"/>
                </a:lnTo>
                <a:lnTo>
                  <a:pt x="891" y="93"/>
                </a:lnTo>
                <a:lnTo>
                  <a:pt x="891" y="105"/>
                </a:lnTo>
                <a:lnTo>
                  <a:pt x="892" y="141"/>
                </a:lnTo>
                <a:lnTo>
                  <a:pt x="892" y="157"/>
                </a:lnTo>
                <a:lnTo>
                  <a:pt x="893" y="150"/>
                </a:lnTo>
                <a:lnTo>
                  <a:pt x="893" y="134"/>
                </a:lnTo>
                <a:lnTo>
                  <a:pt x="894" y="115"/>
                </a:lnTo>
                <a:lnTo>
                  <a:pt x="894" y="138"/>
                </a:lnTo>
                <a:lnTo>
                  <a:pt x="895" y="122"/>
                </a:lnTo>
                <a:lnTo>
                  <a:pt x="895" y="115"/>
                </a:lnTo>
                <a:lnTo>
                  <a:pt x="896" y="134"/>
                </a:lnTo>
                <a:lnTo>
                  <a:pt x="896" y="163"/>
                </a:lnTo>
                <a:lnTo>
                  <a:pt x="897" y="140"/>
                </a:lnTo>
                <a:lnTo>
                  <a:pt x="897" y="120"/>
                </a:lnTo>
                <a:lnTo>
                  <a:pt x="898" y="120"/>
                </a:lnTo>
                <a:lnTo>
                  <a:pt x="898" y="153"/>
                </a:lnTo>
                <a:lnTo>
                  <a:pt x="899" y="164"/>
                </a:lnTo>
                <a:lnTo>
                  <a:pt x="899" y="135"/>
                </a:lnTo>
                <a:lnTo>
                  <a:pt x="900" y="119"/>
                </a:lnTo>
                <a:lnTo>
                  <a:pt x="900" y="124"/>
                </a:lnTo>
                <a:lnTo>
                  <a:pt x="901" y="132"/>
                </a:lnTo>
                <a:lnTo>
                  <a:pt x="901" y="153"/>
                </a:lnTo>
                <a:lnTo>
                  <a:pt x="902" y="186"/>
                </a:lnTo>
                <a:lnTo>
                  <a:pt x="902" y="172"/>
                </a:lnTo>
                <a:lnTo>
                  <a:pt x="903" y="136"/>
                </a:lnTo>
                <a:lnTo>
                  <a:pt x="903" y="132"/>
                </a:lnTo>
                <a:lnTo>
                  <a:pt x="904" y="161"/>
                </a:lnTo>
                <a:lnTo>
                  <a:pt x="904" y="170"/>
                </a:lnTo>
                <a:lnTo>
                  <a:pt x="905" y="190"/>
                </a:lnTo>
                <a:lnTo>
                  <a:pt x="905" y="153"/>
                </a:lnTo>
                <a:lnTo>
                  <a:pt x="906" y="146"/>
                </a:lnTo>
                <a:lnTo>
                  <a:pt x="907" y="150"/>
                </a:lnTo>
                <a:lnTo>
                  <a:pt x="907" y="164"/>
                </a:lnTo>
                <a:lnTo>
                  <a:pt x="908" y="132"/>
                </a:lnTo>
                <a:lnTo>
                  <a:pt x="908" y="113"/>
                </a:lnTo>
                <a:lnTo>
                  <a:pt x="909" y="117"/>
                </a:lnTo>
                <a:lnTo>
                  <a:pt x="909" y="144"/>
                </a:lnTo>
                <a:lnTo>
                  <a:pt x="910" y="117"/>
                </a:lnTo>
                <a:lnTo>
                  <a:pt x="910" y="115"/>
                </a:lnTo>
                <a:lnTo>
                  <a:pt x="911" y="114"/>
                </a:lnTo>
                <a:lnTo>
                  <a:pt x="911" y="121"/>
                </a:lnTo>
                <a:lnTo>
                  <a:pt x="912" y="140"/>
                </a:lnTo>
                <a:lnTo>
                  <a:pt x="912" y="161"/>
                </a:lnTo>
                <a:lnTo>
                  <a:pt x="913" y="139"/>
                </a:lnTo>
                <a:lnTo>
                  <a:pt x="913" y="140"/>
                </a:lnTo>
                <a:lnTo>
                  <a:pt x="914" y="122"/>
                </a:lnTo>
                <a:lnTo>
                  <a:pt x="914" y="107"/>
                </a:lnTo>
                <a:lnTo>
                  <a:pt x="915" y="113"/>
                </a:lnTo>
                <a:lnTo>
                  <a:pt x="915" y="144"/>
                </a:lnTo>
                <a:lnTo>
                  <a:pt x="916" y="147"/>
                </a:lnTo>
                <a:lnTo>
                  <a:pt x="916" y="136"/>
                </a:lnTo>
                <a:lnTo>
                  <a:pt x="917" y="131"/>
                </a:lnTo>
                <a:lnTo>
                  <a:pt x="917" y="160"/>
                </a:lnTo>
                <a:lnTo>
                  <a:pt x="918" y="130"/>
                </a:lnTo>
                <a:lnTo>
                  <a:pt x="918" y="132"/>
                </a:lnTo>
                <a:lnTo>
                  <a:pt x="919" y="138"/>
                </a:lnTo>
                <a:lnTo>
                  <a:pt x="919" y="160"/>
                </a:lnTo>
                <a:lnTo>
                  <a:pt x="920" y="158"/>
                </a:lnTo>
                <a:lnTo>
                  <a:pt x="920" y="127"/>
                </a:lnTo>
                <a:lnTo>
                  <a:pt x="921" y="115"/>
                </a:lnTo>
                <a:lnTo>
                  <a:pt x="921" y="129"/>
                </a:lnTo>
                <a:lnTo>
                  <a:pt x="922" y="174"/>
                </a:lnTo>
                <a:lnTo>
                  <a:pt x="922" y="168"/>
                </a:lnTo>
                <a:lnTo>
                  <a:pt x="923" y="160"/>
                </a:lnTo>
                <a:lnTo>
                  <a:pt x="923" y="135"/>
                </a:lnTo>
                <a:lnTo>
                  <a:pt x="924" y="125"/>
                </a:lnTo>
                <a:lnTo>
                  <a:pt x="924" y="127"/>
                </a:lnTo>
                <a:lnTo>
                  <a:pt x="925" y="147"/>
                </a:lnTo>
                <a:lnTo>
                  <a:pt x="925" y="130"/>
                </a:lnTo>
                <a:lnTo>
                  <a:pt x="926" y="132"/>
                </a:lnTo>
                <a:lnTo>
                  <a:pt x="926" y="135"/>
                </a:lnTo>
                <a:lnTo>
                  <a:pt x="927" y="116"/>
                </a:lnTo>
                <a:lnTo>
                  <a:pt x="927" y="97"/>
                </a:lnTo>
                <a:lnTo>
                  <a:pt x="928" y="102"/>
                </a:lnTo>
                <a:lnTo>
                  <a:pt x="928" y="145"/>
                </a:lnTo>
                <a:lnTo>
                  <a:pt x="929" y="169"/>
                </a:lnTo>
                <a:lnTo>
                  <a:pt x="929" y="166"/>
                </a:lnTo>
                <a:lnTo>
                  <a:pt x="930" y="137"/>
                </a:lnTo>
                <a:lnTo>
                  <a:pt x="930" y="142"/>
                </a:lnTo>
                <a:lnTo>
                  <a:pt x="931" y="153"/>
                </a:lnTo>
                <a:lnTo>
                  <a:pt x="931" y="151"/>
                </a:lnTo>
                <a:lnTo>
                  <a:pt x="932" y="164"/>
                </a:lnTo>
                <a:lnTo>
                  <a:pt x="932" y="182"/>
                </a:lnTo>
                <a:lnTo>
                  <a:pt x="933" y="173"/>
                </a:lnTo>
                <a:lnTo>
                  <a:pt x="933" y="177"/>
                </a:lnTo>
                <a:lnTo>
                  <a:pt x="934" y="184"/>
                </a:lnTo>
                <a:lnTo>
                  <a:pt x="935" y="191"/>
                </a:lnTo>
                <a:lnTo>
                  <a:pt x="935" y="165"/>
                </a:lnTo>
                <a:lnTo>
                  <a:pt x="936" y="154"/>
                </a:lnTo>
                <a:lnTo>
                  <a:pt x="936" y="152"/>
                </a:lnTo>
                <a:lnTo>
                  <a:pt x="937" y="151"/>
                </a:lnTo>
                <a:lnTo>
                  <a:pt x="937" y="181"/>
                </a:lnTo>
                <a:lnTo>
                  <a:pt x="938" y="198"/>
                </a:lnTo>
                <a:lnTo>
                  <a:pt x="938" y="165"/>
                </a:lnTo>
                <a:lnTo>
                  <a:pt x="939" y="142"/>
                </a:lnTo>
                <a:lnTo>
                  <a:pt x="940" y="181"/>
                </a:lnTo>
                <a:lnTo>
                  <a:pt x="940" y="210"/>
                </a:lnTo>
                <a:lnTo>
                  <a:pt x="941" y="209"/>
                </a:lnTo>
                <a:lnTo>
                  <a:pt x="941" y="182"/>
                </a:lnTo>
                <a:lnTo>
                  <a:pt x="942" y="165"/>
                </a:lnTo>
                <a:lnTo>
                  <a:pt x="943" y="176"/>
                </a:lnTo>
                <a:lnTo>
                  <a:pt x="943" y="211"/>
                </a:lnTo>
                <a:lnTo>
                  <a:pt x="944" y="209"/>
                </a:lnTo>
                <a:lnTo>
                  <a:pt x="944" y="176"/>
                </a:lnTo>
                <a:lnTo>
                  <a:pt x="945" y="151"/>
                </a:lnTo>
                <a:lnTo>
                  <a:pt x="945" y="170"/>
                </a:lnTo>
                <a:lnTo>
                  <a:pt x="946" y="190"/>
                </a:lnTo>
                <a:lnTo>
                  <a:pt x="946" y="193"/>
                </a:lnTo>
                <a:lnTo>
                  <a:pt x="947" y="196"/>
                </a:lnTo>
                <a:lnTo>
                  <a:pt x="947" y="188"/>
                </a:lnTo>
                <a:lnTo>
                  <a:pt x="948" y="165"/>
                </a:lnTo>
                <a:lnTo>
                  <a:pt x="948" y="138"/>
                </a:lnTo>
                <a:lnTo>
                  <a:pt x="949" y="136"/>
                </a:lnTo>
                <a:lnTo>
                  <a:pt x="949" y="160"/>
                </a:lnTo>
                <a:lnTo>
                  <a:pt x="950" y="196"/>
                </a:lnTo>
                <a:lnTo>
                  <a:pt x="950" y="171"/>
                </a:lnTo>
                <a:lnTo>
                  <a:pt x="951" y="148"/>
                </a:lnTo>
                <a:lnTo>
                  <a:pt x="951" y="164"/>
                </a:lnTo>
                <a:lnTo>
                  <a:pt x="952" y="180"/>
                </a:lnTo>
                <a:lnTo>
                  <a:pt x="952" y="193"/>
                </a:lnTo>
                <a:lnTo>
                  <a:pt x="953" y="194"/>
                </a:lnTo>
                <a:lnTo>
                  <a:pt x="953" y="205"/>
                </a:lnTo>
                <a:lnTo>
                  <a:pt x="954" y="195"/>
                </a:lnTo>
                <a:lnTo>
                  <a:pt x="954" y="163"/>
                </a:lnTo>
                <a:lnTo>
                  <a:pt x="955" y="166"/>
                </a:lnTo>
                <a:lnTo>
                  <a:pt x="955" y="178"/>
                </a:lnTo>
                <a:lnTo>
                  <a:pt x="956" y="191"/>
                </a:lnTo>
                <a:lnTo>
                  <a:pt x="956" y="169"/>
                </a:lnTo>
                <a:lnTo>
                  <a:pt x="957" y="154"/>
                </a:lnTo>
                <a:lnTo>
                  <a:pt x="957" y="182"/>
                </a:lnTo>
                <a:lnTo>
                  <a:pt x="958" y="157"/>
                </a:lnTo>
                <a:lnTo>
                  <a:pt x="958" y="159"/>
                </a:lnTo>
                <a:lnTo>
                  <a:pt x="959" y="156"/>
                </a:lnTo>
                <a:lnTo>
                  <a:pt x="959" y="177"/>
                </a:lnTo>
                <a:lnTo>
                  <a:pt x="960" y="183"/>
                </a:lnTo>
                <a:lnTo>
                  <a:pt x="960" y="167"/>
                </a:lnTo>
                <a:lnTo>
                  <a:pt x="961" y="168"/>
                </a:lnTo>
                <a:lnTo>
                  <a:pt x="961" y="189"/>
                </a:lnTo>
                <a:lnTo>
                  <a:pt x="962" y="197"/>
                </a:lnTo>
                <a:lnTo>
                  <a:pt x="962" y="187"/>
                </a:lnTo>
                <a:lnTo>
                  <a:pt x="963" y="183"/>
                </a:lnTo>
                <a:lnTo>
                  <a:pt x="963" y="159"/>
                </a:lnTo>
                <a:lnTo>
                  <a:pt x="964" y="157"/>
                </a:lnTo>
                <a:lnTo>
                  <a:pt x="964" y="176"/>
                </a:lnTo>
                <a:lnTo>
                  <a:pt x="965" y="208"/>
                </a:lnTo>
                <a:lnTo>
                  <a:pt x="965" y="226"/>
                </a:lnTo>
                <a:lnTo>
                  <a:pt x="966" y="195"/>
                </a:lnTo>
                <a:lnTo>
                  <a:pt x="966" y="166"/>
                </a:lnTo>
                <a:lnTo>
                  <a:pt x="967" y="172"/>
                </a:lnTo>
                <a:lnTo>
                  <a:pt x="967" y="165"/>
                </a:lnTo>
                <a:lnTo>
                  <a:pt x="968" y="147"/>
                </a:lnTo>
                <a:lnTo>
                  <a:pt x="968" y="184"/>
                </a:lnTo>
                <a:lnTo>
                  <a:pt x="969" y="166"/>
                </a:lnTo>
                <a:lnTo>
                  <a:pt x="969" y="141"/>
                </a:lnTo>
                <a:lnTo>
                  <a:pt x="970" y="139"/>
                </a:lnTo>
                <a:lnTo>
                  <a:pt x="970" y="136"/>
                </a:lnTo>
                <a:lnTo>
                  <a:pt x="971" y="140"/>
                </a:lnTo>
                <a:lnTo>
                  <a:pt x="971" y="126"/>
                </a:lnTo>
                <a:lnTo>
                  <a:pt x="972" y="125"/>
                </a:lnTo>
                <a:lnTo>
                  <a:pt x="972" y="133"/>
                </a:lnTo>
                <a:lnTo>
                  <a:pt x="973" y="145"/>
                </a:lnTo>
                <a:lnTo>
                  <a:pt x="973" y="165"/>
                </a:lnTo>
                <a:lnTo>
                  <a:pt x="974" y="165"/>
                </a:lnTo>
                <a:lnTo>
                  <a:pt x="974" y="131"/>
                </a:lnTo>
                <a:lnTo>
                  <a:pt x="975" y="141"/>
                </a:lnTo>
                <a:lnTo>
                  <a:pt x="975" y="116"/>
                </a:lnTo>
                <a:lnTo>
                  <a:pt x="976" y="110"/>
                </a:lnTo>
                <a:lnTo>
                  <a:pt x="976" y="126"/>
                </a:lnTo>
                <a:lnTo>
                  <a:pt x="977" y="135"/>
                </a:lnTo>
                <a:lnTo>
                  <a:pt x="978" y="139"/>
                </a:lnTo>
                <a:lnTo>
                  <a:pt x="978" y="154"/>
                </a:lnTo>
                <a:lnTo>
                  <a:pt x="979" y="148"/>
                </a:lnTo>
                <a:lnTo>
                  <a:pt x="979" y="135"/>
                </a:lnTo>
                <a:lnTo>
                  <a:pt x="980" y="123"/>
                </a:lnTo>
                <a:lnTo>
                  <a:pt x="980" y="122"/>
                </a:lnTo>
                <a:lnTo>
                  <a:pt x="981" y="125"/>
                </a:lnTo>
                <a:lnTo>
                  <a:pt x="981" y="131"/>
                </a:lnTo>
                <a:lnTo>
                  <a:pt x="982" y="134"/>
                </a:lnTo>
                <a:lnTo>
                  <a:pt x="982" y="151"/>
                </a:lnTo>
                <a:lnTo>
                  <a:pt x="983" y="153"/>
                </a:lnTo>
                <a:lnTo>
                  <a:pt x="983" y="140"/>
                </a:lnTo>
                <a:lnTo>
                  <a:pt x="984" y="138"/>
                </a:lnTo>
                <a:lnTo>
                  <a:pt x="984" y="157"/>
                </a:lnTo>
                <a:lnTo>
                  <a:pt x="985" y="164"/>
                </a:lnTo>
                <a:lnTo>
                  <a:pt x="985" y="167"/>
                </a:lnTo>
                <a:lnTo>
                  <a:pt x="986" y="172"/>
                </a:lnTo>
                <a:lnTo>
                  <a:pt x="986" y="178"/>
                </a:lnTo>
                <a:lnTo>
                  <a:pt x="987" y="148"/>
                </a:lnTo>
                <a:lnTo>
                  <a:pt x="987" y="144"/>
                </a:lnTo>
                <a:lnTo>
                  <a:pt x="988" y="163"/>
                </a:lnTo>
                <a:lnTo>
                  <a:pt x="988" y="201"/>
                </a:lnTo>
                <a:lnTo>
                  <a:pt x="989" y="176"/>
                </a:lnTo>
                <a:lnTo>
                  <a:pt x="989" y="182"/>
                </a:lnTo>
                <a:lnTo>
                  <a:pt x="990" y="197"/>
                </a:lnTo>
                <a:lnTo>
                  <a:pt x="990" y="227"/>
                </a:lnTo>
                <a:lnTo>
                  <a:pt x="991" y="226"/>
                </a:lnTo>
                <a:lnTo>
                  <a:pt x="991" y="232"/>
                </a:lnTo>
                <a:lnTo>
                  <a:pt x="992" y="227"/>
                </a:lnTo>
                <a:lnTo>
                  <a:pt x="992" y="241"/>
                </a:lnTo>
                <a:lnTo>
                  <a:pt x="993" y="241"/>
                </a:lnTo>
                <a:lnTo>
                  <a:pt x="994" y="225"/>
                </a:lnTo>
                <a:lnTo>
                  <a:pt x="994" y="237"/>
                </a:lnTo>
                <a:lnTo>
                  <a:pt x="995" y="277"/>
                </a:lnTo>
                <a:lnTo>
                  <a:pt x="995" y="275"/>
                </a:lnTo>
                <a:lnTo>
                  <a:pt x="996" y="243"/>
                </a:lnTo>
                <a:lnTo>
                  <a:pt x="996" y="231"/>
                </a:lnTo>
                <a:lnTo>
                  <a:pt x="997" y="242"/>
                </a:lnTo>
                <a:lnTo>
                  <a:pt x="997" y="230"/>
                </a:lnTo>
                <a:lnTo>
                  <a:pt x="998" y="219"/>
                </a:lnTo>
                <a:lnTo>
                  <a:pt x="998" y="228"/>
                </a:lnTo>
                <a:lnTo>
                  <a:pt x="999" y="246"/>
                </a:lnTo>
                <a:lnTo>
                  <a:pt x="999" y="259"/>
                </a:lnTo>
                <a:lnTo>
                  <a:pt x="1000" y="268"/>
                </a:lnTo>
                <a:lnTo>
                  <a:pt x="1000" y="261"/>
                </a:lnTo>
                <a:lnTo>
                  <a:pt x="1001" y="269"/>
                </a:lnTo>
                <a:lnTo>
                  <a:pt x="1001" y="245"/>
                </a:lnTo>
                <a:lnTo>
                  <a:pt x="1002" y="248"/>
                </a:lnTo>
                <a:lnTo>
                  <a:pt x="1002" y="274"/>
                </a:lnTo>
                <a:lnTo>
                  <a:pt x="1003" y="259"/>
                </a:lnTo>
                <a:lnTo>
                  <a:pt x="1003" y="252"/>
                </a:lnTo>
                <a:lnTo>
                  <a:pt x="1004" y="258"/>
                </a:lnTo>
                <a:lnTo>
                  <a:pt x="1004" y="265"/>
                </a:lnTo>
                <a:lnTo>
                  <a:pt x="1005" y="270"/>
                </a:lnTo>
                <a:lnTo>
                  <a:pt x="1005" y="254"/>
                </a:lnTo>
                <a:lnTo>
                  <a:pt x="1006" y="258"/>
                </a:lnTo>
                <a:lnTo>
                  <a:pt x="1006" y="279"/>
                </a:lnTo>
                <a:lnTo>
                  <a:pt x="1007" y="270"/>
                </a:lnTo>
                <a:lnTo>
                  <a:pt x="1007" y="298"/>
                </a:lnTo>
                <a:lnTo>
                  <a:pt x="1008" y="256"/>
                </a:lnTo>
                <a:lnTo>
                  <a:pt x="1008" y="245"/>
                </a:lnTo>
                <a:lnTo>
                  <a:pt x="1009" y="268"/>
                </a:lnTo>
                <a:lnTo>
                  <a:pt x="1009" y="227"/>
                </a:lnTo>
                <a:lnTo>
                  <a:pt x="1010" y="230"/>
                </a:lnTo>
                <a:lnTo>
                  <a:pt x="1010" y="236"/>
                </a:lnTo>
                <a:lnTo>
                  <a:pt x="1011" y="249"/>
                </a:lnTo>
                <a:lnTo>
                  <a:pt x="1011" y="260"/>
                </a:lnTo>
                <a:lnTo>
                  <a:pt x="1012" y="237"/>
                </a:lnTo>
                <a:lnTo>
                  <a:pt x="1012" y="245"/>
                </a:lnTo>
                <a:lnTo>
                  <a:pt x="1013" y="253"/>
                </a:lnTo>
                <a:lnTo>
                  <a:pt x="1014" y="231"/>
                </a:lnTo>
                <a:lnTo>
                  <a:pt x="1014" y="250"/>
                </a:lnTo>
                <a:lnTo>
                  <a:pt x="1015" y="248"/>
                </a:lnTo>
                <a:lnTo>
                  <a:pt x="1015" y="257"/>
                </a:lnTo>
                <a:lnTo>
                  <a:pt x="1016" y="289"/>
                </a:lnTo>
                <a:lnTo>
                  <a:pt x="1016" y="269"/>
                </a:lnTo>
                <a:lnTo>
                  <a:pt x="1017" y="243"/>
                </a:lnTo>
                <a:lnTo>
                  <a:pt x="1017" y="252"/>
                </a:lnTo>
                <a:lnTo>
                  <a:pt x="1018" y="257"/>
                </a:lnTo>
                <a:lnTo>
                  <a:pt x="1018" y="263"/>
                </a:lnTo>
                <a:lnTo>
                  <a:pt x="1019" y="215"/>
                </a:lnTo>
                <a:lnTo>
                  <a:pt x="1019" y="210"/>
                </a:lnTo>
                <a:lnTo>
                  <a:pt x="1020" y="220"/>
                </a:lnTo>
                <a:lnTo>
                  <a:pt x="1020" y="196"/>
                </a:lnTo>
                <a:lnTo>
                  <a:pt x="1021" y="243"/>
                </a:lnTo>
                <a:lnTo>
                  <a:pt x="1021" y="211"/>
                </a:lnTo>
                <a:lnTo>
                  <a:pt x="1022" y="235"/>
                </a:lnTo>
                <a:lnTo>
                  <a:pt x="1022" y="225"/>
                </a:lnTo>
                <a:lnTo>
                  <a:pt x="1023" y="249"/>
                </a:lnTo>
                <a:lnTo>
                  <a:pt x="1023" y="208"/>
                </a:lnTo>
                <a:lnTo>
                  <a:pt x="1024" y="187"/>
                </a:lnTo>
                <a:lnTo>
                  <a:pt x="1024" y="207"/>
                </a:lnTo>
                <a:lnTo>
                  <a:pt x="1025" y="213"/>
                </a:lnTo>
                <a:lnTo>
                  <a:pt x="1025" y="226"/>
                </a:lnTo>
                <a:lnTo>
                  <a:pt x="1026" y="259"/>
                </a:lnTo>
                <a:lnTo>
                  <a:pt x="1026" y="284"/>
                </a:lnTo>
                <a:lnTo>
                  <a:pt x="1027" y="249"/>
                </a:lnTo>
                <a:lnTo>
                  <a:pt x="1027" y="244"/>
                </a:lnTo>
                <a:lnTo>
                  <a:pt x="1028" y="265"/>
                </a:lnTo>
                <a:lnTo>
                  <a:pt x="1028" y="256"/>
                </a:lnTo>
                <a:lnTo>
                  <a:pt x="1029" y="240"/>
                </a:lnTo>
                <a:lnTo>
                  <a:pt x="1029" y="223"/>
                </a:lnTo>
                <a:lnTo>
                  <a:pt x="1030" y="232"/>
                </a:lnTo>
                <a:lnTo>
                  <a:pt x="1030" y="203"/>
                </a:lnTo>
                <a:lnTo>
                  <a:pt x="1031" y="189"/>
                </a:lnTo>
                <a:lnTo>
                  <a:pt x="1031" y="208"/>
                </a:lnTo>
                <a:lnTo>
                  <a:pt x="1032" y="184"/>
                </a:lnTo>
                <a:lnTo>
                  <a:pt x="1032" y="175"/>
                </a:lnTo>
                <a:lnTo>
                  <a:pt x="1033" y="190"/>
                </a:lnTo>
                <a:lnTo>
                  <a:pt x="1033" y="199"/>
                </a:lnTo>
                <a:lnTo>
                  <a:pt x="1034" y="199"/>
                </a:lnTo>
                <a:lnTo>
                  <a:pt x="1034" y="228"/>
                </a:lnTo>
                <a:lnTo>
                  <a:pt x="1035" y="265"/>
                </a:lnTo>
                <a:lnTo>
                  <a:pt x="1035" y="272"/>
                </a:lnTo>
                <a:lnTo>
                  <a:pt x="1036" y="253"/>
                </a:lnTo>
                <a:lnTo>
                  <a:pt x="1036" y="237"/>
                </a:lnTo>
                <a:lnTo>
                  <a:pt x="1037" y="267"/>
                </a:lnTo>
                <a:lnTo>
                  <a:pt x="1037" y="276"/>
                </a:lnTo>
                <a:lnTo>
                  <a:pt x="1038" y="257"/>
                </a:lnTo>
                <a:lnTo>
                  <a:pt x="1038" y="248"/>
                </a:lnTo>
                <a:lnTo>
                  <a:pt x="1039" y="252"/>
                </a:lnTo>
                <a:lnTo>
                  <a:pt x="1039" y="269"/>
                </a:lnTo>
                <a:lnTo>
                  <a:pt x="1040" y="278"/>
                </a:lnTo>
                <a:lnTo>
                  <a:pt x="1040" y="263"/>
                </a:lnTo>
                <a:lnTo>
                  <a:pt x="1041" y="231"/>
                </a:lnTo>
                <a:lnTo>
                  <a:pt x="1041" y="232"/>
                </a:lnTo>
                <a:lnTo>
                  <a:pt x="1042" y="263"/>
                </a:lnTo>
                <a:lnTo>
                  <a:pt x="1042" y="266"/>
                </a:lnTo>
                <a:lnTo>
                  <a:pt x="1043" y="244"/>
                </a:lnTo>
                <a:lnTo>
                  <a:pt x="1043" y="217"/>
                </a:lnTo>
                <a:lnTo>
                  <a:pt x="1044" y="188"/>
                </a:lnTo>
                <a:lnTo>
                  <a:pt x="1044" y="209"/>
                </a:lnTo>
                <a:lnTo>
                  <a:pt x="1045" y="215"/>
                </a:lnTo>
                <a:lnTo>
                  <a:pt x="1045" y="195"/>
                </a:lnTo>
                <a:lnTo>
                  <a:pt x="1046" y="167"/>
                </a:lnTo>
                <a:lnTo>
                  <a:pt x="1046" y="173"/>
                </a:lnTo>
                <a:lnTo>
                  <a:pt x="1047" y="161"/>
                </a:lnTo>
                <a:lnTo>
                  <a:pt x="1047" y="159"/>
                </a:lnTo>
                <a:lnTo>
                  <a:pt x="1048" y="207"/>
                </a:lnTo>
                <a:lnTo>
                  <a:pt x="1049" y="218"/>
                </a:lnTo>
                <a:lnTo>
                  <a:pt x="1049" y="189"/>
                </a:lnTo>
                <a:lnTo>
                  <a:pt x="1050" y="173"/>
                </a:lnTo>
                <a:lnTo>
                  <a:pt x="1050" y="207"/>
                </a:lnTo>
                <a:lnTo>
                  <a:pt x="1051" y="231"/>
                </a:lnTo>
                <a:lnTo>
                  <a:pt x="1051" y="261"/>
                </a:lnTo>
                <a:lnTo>
                  <a:pt x="1052" y="241"/>
                </a:lnTo>
                <a:lnTo>
                  <a:pt x="1053" y="236"/>
                </a:lnTo>
                <a:lnTo>
                  <a:pt x="1053" y="234"/>
                </a:lnTo>
                <a:lnTo>
                  <a:pt x="1054" y="206"/>
                </a:lnTo>
                <a:lnTo>
                  <a:pt x="1054" y="187"/>
                </a:lnTo>
                <a:lnTo>
                  <a:pt x="1055" y="219"/>
                </a:lnTo>
                <a:lnTo>
                  <a:pt x="1055" y="199"/>
                </a:lnTo>
                <a:lnTo>
                  <a:pt x="1056" y="188"/>
                </a:lnTo>
                <a:lnTo>
                  <a:pt x="1056" y="191"/>
                </a:lnTo>
                <a:lnTo>
                  <a:pt x="1057" y="164"/>
                </a:lnTo>
                <a:lnTo>
                  <a:pt x="1057" y="154"/>
                </a:lnTo>
                <a:lnTo>
                  <a:pt x="1058" y="173"/>
                </a:lnTo>
                <a:lnTo>
                  <a:pt x="1058" y="156"/>
                </a:lnTo>
                <a:lnTo>
                  <a:pt x="1059" y="168"/>
                </a:lnTo>
                <a:lnTo>
                  <a:pt x="1060" y="167"/>
                </a:lnTo>
                <a:lnTo>
                  <a:pt x="1060" y="174"/>
                </a:lnTo>
                <a:lnTo>
                  <a:pt x="1061" y="148"/>
                </a:lnTo>
                <a:lnTo>
                  <a:pt x="1061" y="132"/>
                </a:lnTo>
                <a:lnTo>
                  <a:pt x="1062" y="149"/>
                </a:lnTo>
                <a:lnTo>
                  <a:pt x="1062" y="170"/>
                </a:lnTo>
                <a:lnTo>
                  <a:pt x="1063" y="186"/>
                </a:lnTo>
                <a:lnTo>
                  <a:pt x="1063" y="201"/>
                </a:lnTo>
                <a:lnTo>
                  <a:pt x="1064" y="213"/>
                </a:lnTo>
                <a:lnTo>
                  <a:pt x="1064" y="219"/>
                </a:lnTo>
                <a:lnTo>
                  <a:pt x="1065" y="221"/>
                </a:lnTo>
                <a:lnTo>
                  <a:pt x="1065" y="214"/>
                </a:lnTo>
                <a:lnTo>
                  <a:pt x="1066" y="193"/>
                </a:lnTo>
                <a:lnTo>
                  <a:pt x="1066" y="183"/>
                </a:lnTo>
                <a:lnTo>
                  <a:pt x="1067" y="190"/>
                </a:lnTo>
                <a:lnTo>
                  <a:pt x="1067" y="214"/>
                </a:lnTo>
                <a:lnTo>
                  <a:pt x="1068" y="189"/>
                </a:lnTo>
                <a:lnTo>
                  <a:pt x="1068" y="152"/>
                </a:lnTo>
                <a:lnTo>
                  <a:pt x="1069" y="147"/>
                </a:lnTo>
                <a:lnTo>
                  <a:pt x="1069" y="181"/>
                </a:lnTo>
                <a:lnTo>
                  <a:pt x="1070" y="191"/>
                </a:lnTo>
                <a:lnTo>
                  <a:pt x="1070" y="190"/>
                </a:lnTo>
                <a:lnTo>
                  <a:pt x="1071" y="165"/>
                </a:lnTo>
                <a:lnTo>
                  <a:pt x="1071" y="190"/>
                </a:lnTo>
                <a:lnTo>
                  <a:pt x="1072" y="203"/>
                </a:lnTo>
                <a:lnTo>
                  <a:pt x="1072" y="202"/>
                </a:lnTo>
                <a:lnTo>
                  <a:pt x="1073" y="200"/>
                </a:lnTo>
                <a:lnTo>
                  <a:pt x="1073" y="199"/>
                </a:lnTo>
                <a:lnTo>
                  <a:pt x="1074" y="215"/>
                </a:lnTo>
                <a:lnTo>
                  <a:pt x="1074" y="200"/>
                </a:lnTo>
                <a:lnTo>
                  <a:pt x="1075" y="205"/>
                </a:lnTo>
                <a:lnTo>
                  <a:pt x="1075" y="195"/>
                </a:lnTo>
                <a:lnTo>
                  <a:pt x="1076" y="197"/>
                </a:lnTo>
                <a:lnTo>
                  <a:pt x="1076" y="228"/>
                </a:lnTo>
                <a:lnTo>
                  <a:pt x="1077" y="268"/>
                </a:lnTo>
                <a:lnTo>
                  <a:pt x="1077" y="281"/>
                </a:lnTo>
                <a:lnTo>
                  <a:pt x="1078" y="254"/>
                </a:lnTo>
                <a:lnTo>
                  <a:pt x="1078" y="270"/>
                </a:lnTo>
                <a:lnTo>
                  <a:pt x="1079" y="284"/>
                </a:lnTo>
                <a:lnTo>
                  <a:pt x="1079" y="260"/>
                </a:lnTo>
                <a:lnTo>
                  <a:pt x="1080" y="239"/>
                </a:lnTo>
                <a:lnTo>
                  <a:pt x="1080" y="261"/>
                </a:lnTo>
                <a:lnTo>
                  <a:pt x="1081" y="288"/>
                </a:lnTo>
                <a:lnTo>
                  <a:pt x="1082" y="287"/>
                </a:lnTo>
                <a:lnTo>
                  <a:pt x="1082" y="260"/>
                </a:lnTo>
                <a:lnTo>
                  <a:pt x="1083" y="251"/>
                </a:lnTo>
                <a:lnTo>
                  <a:pt x="1083" y="229"/>
                </a:lnTo>
                <a:lnTo>
                  <a:pt x="1084" y="261"/>
                </a:lnTo>
                <a:lnTo>
                  <a:pt x="1085" y="289"/>
                </a:lnTo>
                <a:lnTo>
                  <a:pt x="1085" y="291"/>
                </a:lnTo>
                <a:lnTo>
                  <a:pt x="1086" y="258"/>
                </a:lnTo>
                <a:lnTo>
                  <a:pt x="1086" y="265"/>
                </a:lnTo>
                <a:lnTo>
                  <a:pt x="1087" y="316"/>
                </a:lnTo>
                <a:lnTo>
                  <a:pt x="1087" y="334"/>
                </a:lnTo>
                <a:lnTo>
                  <a:pt x="1088" y="325"/>
                </a:lnTo>
                <a:lnTo>
                  <a:pt x="1088" y="316"/>
                </a:lnTo>
                <a:lnTo>
                  <a:pt x="1089" y="304"/>
                </a:lnTo>
                <a:lnTo>
                  <a:pt x="1089" y="297"/>
                </a:lnTo>
                <a:lnTo>
                  <a:pt x="1090" y="322"/>
                </a:lnTo>
                <a:lnTo>
                  <a:pt x="1090" y="330"/>
                </a:lnTo>
                <a:lnTo>
                  <a:pt x="1091" y="343"/>
                </a:lnTo>
                <a:lnTo>
                  <a:pt x="1091" y="355"/>
                </a:lnTo>
                <a:lnTo>
                  <a:pt x="1092" y="353"/>
                </a:lnTo>
                <a:lnTo>
                  <a:pt x="1092" y="320"/>
                </a:lnTo>
                <a:lnTo>
                  <a:pt x="1093" y="294"/>
                </a:lnTo>
                <a:lnTo>
                  <a:pt x="1093" y="307"/>
                </a:lnTo>
                <a:lnTo>
                  <a:pt x="1094" y="332"/>
                </a:lnTo>
                <a:lnTo>
                  <a:pt x="1094" y="352"/>
                </a:lnTo>
                <a:lnTo>
                  <a:pt x="1095" y="345"/>
                </a:lnTo>
                <a:lnTo>
                  <a:pt x="1095" y="299"/>
                </a:lnTo>
                <a:lnTo>
                  <a:pt x="1096" y="316"/>
                </a:lnTo>
                <a:lnTo>
                  <a:pt x="1096" y="324"/>
                </a:lnTo>
                <a:lnTo>
                  <a:pt x="1097" y="299"/>
                </a:lnTo>
                <a:lnTo>
                  <a:pt x="1097" y="276"/>
                </a:lnTo>
                <a:lnTo>
                  <a:pt x="1098" y="300"/>
                </a:lnTo>
                <a:lnTo>
                  <a:pt x="1098" y="305"/>
                </a:lnTo>
                <a:lnTo>
                  <a:pt x="1099" y="283"/>
                </a:lnTo>
                <a:lnTo>
                  <a:pt x="1099" y="270"/>
                </a:lnTo>
                <a:lnTo>
                  <a:pt x="1100" y="274"/>
                </a:lnTo>
                <a:lnTo>
                  <a:pt x="1100" y="289"/>
                </a:lnTo>
                <a:lnTo>
                  <a:pt x="1101" y="295"/>
                </a:lnTo>
                <a:lnTo>
                  <a:pt x="1101" y="279"/>
                </a:lnTo>
                <a:lnTo>
                  <a:pt x="1102" y="246"/>
                </a:lnTo>
                <a:lnTo>
                  <a:pt x="1102" y="245"/>
                </a:lnTo>
                <a:lnTo>
                  <a:pt x="1103" y="273"/>
                </a:lnTo>
                <a:lnTo>
                  <a:pt x="1103" y="276"/>
                </a:lnTo>
                <a:lnTo>
                  <a:pt x="1104" y="253"/>
                </a:lnTo>
                <a:lnTo>
                  <a:pt x="1104" y="225"/>
                </a:lnTo>
                <a:lnTo>
                  <a:pt x="1105" y="197"/>
                </a:lnTo>
                <a:lnTo>
                  <a:pt x="1105" y="218"/>
                </a:lnTo>
                <a:lnTo>
                  <a:pt x="1106" y="222"/>
                </a:lnTo>
                <a:lnTo>
                  <a:pt x="1106" y="202"/>
                </a:lnTo>
                <a:lnTo>
                  <a:pt x="1107" y="173"/>
                </a:lnTo>
                <a:lnTo>
                  <a:pt x="1107" y="175"/>
                </a:lnTo>
                <a:lnTo>
                  <a:pt x="1108" y="157"/>
                </a:lnTo>
                <a:lnTo>
                  <a:pt x="1108" y="177"/>
                </a:lnTo>
                <a:lnTo>
                  <a:pt x="1109" y="175"/>
                </a:lnTo>
                <a:lnTo>
                  <a:pt x="1109" y="141"/>
                </a:lnTo>
                <a:lnTo>
                  <a:pt x="1110" y="125"/>
                </a:lnTo>
                <a:lnTo>
                  <a:pt x="1110" y="147"/>
                </a:lnTo>
                <a:lnTo>
                  <a:pt x="1111" y="168"/>
                </a:lnTo>
                <a:lnTo>
                  <a:pt x="1111" y="159"/>
                </a:lnTo>
                <a:lnTo>
                  <a:pt x="1112" y="148"/>
                </a:lnTo>
                <a:lnTo>
                  <a:pt x="1112" y="141"/>
                </a:lnTo>
                <a:lnTo>
                  <a:pt x="1113" y="144"/>
                </a:lnTo>
                <a:lnTo>
                  <a:pt x="1113" y="165"/>
                </a:lnTo>
                <a:lnTo>
                  <a:pt x="1114" y="165"/>
                </a:lnTo>
                <a:lnTo>
                  <a:pt x="1114" y="151"/>
                </a:lnTo>
                <a:lnTo>
                  <a:pt x="1115" y="148"/>
                </a:lnTo>
                <a:lnTo>
                  <a:pt x="1115" y="142"/>
                </a:lnTo>
                <a:lnTo>
                  <a:pt x="1116" y="174"/>
                </a:lnTo>
                <a:lnTo>
                  <a:pt x="1116" y="214"/>
                </a:lnTo>
                <a:lnTo>
                  <a:pt x="1117" y="219"/>
                </a:lnTo>
                <a:lnTo>
                  <a:pt x="1117" y="217"/>
                </a:lnTo>
                <a:lnTo>
                  <a:pt x="1118" y="184"/>
                </a:lnTo>
                <a:lnTo>
                  <a:pt x="1118" y="180"/>
                </a:lnTo>
                <a:lnTo>
                  <a:pt x="1119" y="194"/>
                </a:lnTo>
                <a:lnTo>
                  <a:pt x="1120" y="192"/>
                </a:lnTo>
                <a:lnTo>
                  <a:pt x="1120" y="217"/>
                </a:lnTo>
                <a:lnTo>
                  <a:pt x="1121" y="242"/>
                </a:lnTo>
                <a:lnTo>
                  <a:pt x="1121" y="237"/>
                </a:lnTo>
                <a:lnTo>
                  <a:pt x="1122" y="218"/>
                </a:lnTo>
                <a:lnTo>
                  <a:pt x="1122" y="214"/>
                </a:lnTo>
                <a:lnTo>
                  <a:pt x="1123" y="224"/>
                </a:lnTo>
                <a:lnTo>
                  <a:pt x="1123" y="255"/>
                </a:lnTo>
                <a:lnTo>
                  <a:pt x="1124" y="258"/>
                </a:lnTo>
                <a:lnTo>
                  <a:pt x="1124" y="269"/>
                </a:lnTo>
                <a:lnTo>
                  <a:pt x="1125" y="266"/>
                </a:lnTo>
                <a:lnTo>
                  <a:pt x="1125" y="242"/>
                </a:lnTo>
                <a:lnTo>
                  <a:pt x="1126" y="235"/>
                </a:lnTo>
                <a:lnTo>
                  <a:pt x="1126" y="241"/>
                </a:lnTo>
                <a:lnTo>
                  <a:pt x="1127" y="257"/>
                </a:lnTo>
                <a:lnTo>
                  <a:pt x="1127" y="282"/>
                </a:lnTo>
                <a:lnTo>
                  <a:pt x="1128" y="284"/>
                </a:lnTo>
                <a:lnTo>
                  <a:pt x="1128" y="262"/>
                </a:lnTo>
                <a:lnTo>
                  <a:pt x="1129" y="247"/>
                </a:lnTo>
                <a:lnTo>
                  <a:pt x="1129" y="234"/>
                </a:lnTo>
                <a:lnTo>
                  <a:pt x="1130" y="252"/>
                </a:lnTo>
                <a:lnTo>
                  <a:pt x="1130" y="243"/>
                </a:lnTo>
                <a:lnTo>
                  <a:pt x="1131" y="226"/>
                </a:lnTo>
                <a:lnTo>
                  <a:pt x="1131" y="244"/>
                </a:lnTo>
                <a:lnTo>
                  <a:pt x="1132" y="260"/>
                </a:lnTo>
                <a:lnTo>
                  <a:pt x="1132" y="253"/>
                </a:lnTo>
                <a:lnTo>
                  <a:pt x="1133" y="261"/>
                </a:lnTo>
                <a:lnTo>
                  <a:pt x="1133" y="267"/>
                </a:lnTo>
                <a:lnTo>
                  <a:pt x="1134" y="241"/>
                </a:lnTo>
                <a:lnTo>
                  <a:pt x="1134" y="226"/>
                </a:lnTo>
                <a:lnTo>
                  <a:pt x="1135" y="237"/>
                </a:lnTo>
                <a:lnTo>
                  <a:pt x="1135" y="281"/>
                </a:lnTo>
                <a:lnTo>
                  <a:pt x="1136" y="292"/>
                </a:lnTo>
                <a:lnTo>
                  <a:pt x="1136" y="303"/>
                </a:lnTo>
                <a:lnTo>
                  <a:pt x="1137" y="275"/>
                </a:lnTo>
                <a:lnTo>
                  <a:pt x="1137" y="257"/>
                </a:lnTo>
                <a:lnTo>
                  <a:pt x="1138" y="280"/>
                </a:lnTo>
                <a:lnTo>
                  <a:pt x="1138" y="274"/>
                </a:lnTo>
                <a:lnTo>
                  <a:pt x="1139" y="253"/>
                </a:lnTo>
                <a:lnTo>
                  <a:pt x="1139" y="232"/>
                </a:lnTo>
                <a:lnTo>
                  <a:pt x="1140" y="224"/>
                </a:lnTo>
                <a:lnTo>
                  <a:pt x="1140" y="225"/>
                </a:lnTo>
                <a:lnTo>
                  <a:pt x="1141" y="227"/>
                </a:lnTo>
                <a:lnTo>
                  <a:pt x="1141" y="212"/>
                </a:lnTo>
                <a:lnTo>
                  <a:pt x="1142" y="222"/>
                </a:lnTo>
                <a:lnTo>
                  <a:pt x="1142" y="225"/>
                </a:lnTo>
                <a:lnTo>
                  <a:pt x="1143" y="206"/>
                </a:lnTo>
                <a:lnTo>
                  <a:pt x="1143" y="186"/>
                </a:lnTo>
                <a:lnTo>
                  <a:pt x="1144" y="182"/>
                </a:lnTo>
                <a:lnTo>
                  <a:pt x="1144" y="189"/>
                </a:lnTo>
                <a:lnTo>
                  <a:pt x="1145" y="196"/>
                </a:lnTo>
                <a:lnTo>
                  <a:pt x="1145" y="198"/>
                </a:lnTo>
                <a:lnTo>
                  <a:pt x="1146" y="217"/>
                </a:lnTo>
                <a:lnTo>
                  <a:pt x="1146" y="210"/>
                </a:lnTo>
                <a:lnTo>
                  <a:pt x="1147" y="213"/>
                </a:lnTo>
                <a:lnTo>
                  <a:pt x="1147" y="204"/>
                </a:lnTo>
                <a:lnTo>
                  <a:pt x="1148" y="223"/>
                </a:lnTo>
                <a:lnTo>
                  <a:pt x="1148" y="264"/>
                </a:lnTo>
                <a:lnTo>
                  <a:pt x="1149" y="263"/>
                </a:lnTo>
                <a:lnTo>
                  <a:pt x="1149" y="240"/>
                </a:lnTo>
                <a:lnTo>
                  <a:pt x="1150" y="238"/>
                </a:lnTo>
                <a:lnTo>
                  <a:pt x="1150" y="268"/>
                </a:lnTo>
                <a:lnTo>
                  <a:pt x="1151" y="271"/>
                </a:lnTo>
                <a:lnTo>
                  <a:pt x="1151" y="261"/>
                </a:lnTo>
                <a:lnTo>
                  <a:pt x="1152" y="257"/>
                </a:lnTo>
                <a:lnTo>
                  <a:pt x="1152" y="277"/>
                </a:lnTo>
                <a:lnTo>
                  <a:pt x="1153" y="282"/>
                </a:lnTo>
                <a:lnTo>
                  <a:pt x="1153" y="262"/>
                </a:lnTo>
                <a:lnTo>
                  <a:pt x="1154" y="266"/>
                </a:lnTo>
                <a:lnTo>
                  <a:pt x="1154" y="285"/>
                </a:lnTo>
                <a:lnTo>
                  <a:pt x="1155" y="298"/>
                </a:lnTo>
                <a:lnTo>
                  <a:pt x="1156" y="298"/>
                </a:lnTo>
                <a:lnTo>
                  <a:pt x="1156" y="268"/>
                </a:lnTo>
                <a:lnTo>
                  <a:pt x="1157" y="261"/>
                </a:lnTo>
                <a:lnTo>
                  <a:pt x="1157" y="258"/>
                </a:lnTo>
                <a:lnTo>
                  <a:pt x="1158" y="252"/>
                </a:lnTo>
                <a:lnTo>
                  <a:pt x="1158" y="244"/>
                </a:lnTo>
                <a:lnTo>
                  <a:pt x="1159" y="241"/>
                </a:lnTo>
                <a:lnTo>
                  <a:pt x="1160" y="277"/>
                </a:lnTo>
                <a:lnTo>
                  <a:pt x="1160" y="299"/>
                </a:lnTo>
                <a:lnTo>
                  <a:pt x="1161" y="321"/>
                </a:lnTo>
                <a:lnTo>
                  <a:pt x="1161" y="313"/>
                </a:lnTo>
                <a:lnTo>
                  <a:pt x="1162" y="291"/>
                </a:lnTo>
                <a:lnTo>
                  <a:pt x="1162" y="286"/>
                </a:lnTo>
                <a:lnTo>
                  <a:pt x="1163" y="298"/>
                </a:lnTo>
                <a:lnTo>
                  <a:pt x="1163" y="317"/>
                </a:lnTo>
                <a:lnTo>
                  <a:pt x="1164" y="332"/>
                </a:lnTo>
                <a:lnTo>
                  <a:pt x="1164" y="344"/>
                </a:lnTo>
                <a:lnTo>
                  <a:pt x="1165" y="362"/>
                </a:lnTo>
                <a:lnTo>
                  <a:pt x="1165" y="365"/>
                </a:lnTo>
                <a:lnTo>
                  <a:pt x="1166" y="362"/>
                </a:lnTo>
                <a:lnTo>
                  <a:pt x="1166" y="328"/>
                </a:lnTo>
                <a:lnTo>
                  <a:pt x="1167" y="329"/>
                </a:lnTo>
                <a:lnTo>
                  <a:pt x="1167" y="325"/>
                </a:lnTo>
                <a:lnTo>
                  <a:pt x="1168" y="326"/>
                </a:lnTo>
                <a:lnTo>
                  <a:pt x="1168" y="338"/>
                </a:lnTo>
                <a:lnTo>
                  <a:pt x="1169" y="334"/>
                </a:lnTo>
                <a:lnTo>
                  <a:pt x="1169" y="335"/>
                </a:lnTo>
                <a:lnTo>
                  <a:pt x="1170" y="326"/>
                </a:lnTo>
                <a:lnTo>
                  <a:pt x="1170" y="309"/>
                </a:lnTo>
                <a:lnTo>
                  <a:pt x="1171" y="295"/>
                </a:lnTo>
                <a:lnTo>
                  <a:pt x="1171" y="292"/>
                </a:lnTo>
                <a:lnTo>
                  <a:pt x="1172" y="314"/>
                </a:lnTo>
                <a:lnTo>
                  <a:pt x="1172" y="330"/>
                </a:lnTo>
                <a:lnTo>
                  <a:pt x="1173" y="348"/>
                </a:lnTo>
                <a:lnTo>
                  <a:pt x="1173" y="338"/>
                </a:lnTo>
                <a:lnTo>
                  <a:pt x="1174" y="326"/>
                </a:lnTo>
                <a:lnTo>
                  <a:pt x="1174" y="317"/>
                </a:lnTo>
                <a:lnTo>
                  <a:pt x="1175" y="334"/>
                </a:lnTo>
                <a:lnTo>
                  <a:pt x="1175" y="338"/>
                </a:lnTo>
                <a:lnTo>
                  <a:pt x="1176" y="332"/>
                </a:lnTo>
                <a:lnTo>
                  <a:pt x="1176" y="337"/>
                </a:lnTo>
                <a:lnTo>
                  <a:pt x="1177" y="355"/>
                </a:lnTo>
                <a:lnTo>
                  <a:pt x="1177" y="360"/>
                </a:lnTo>
                <a:lnTo>
                  <a:pt x="1178" y="339"/>
                </a:lnTo>
                <a:lnTo>
                  <a:pt x="1178" y="301"/>
                </a:lnTo>
                <a:lnTo>
                  <a:pt x="1179" y="283"/>
                </a:lnTo>
                <a:lnTo>
                  <a:pt x="1179" y="281"/>
                </a:lnTo>
                <a:lnTo>
                  <a:pt x="1180" y="270"/>
                </a:lnTo>
                <a:lnTo>
                  <a:pt x="1180" y="274"/>
                </a:lnTo>
                <a:lnTo>
                  <a:pt x="1181" y="303"/>
                </a:lnTo>
                <a:lnTo>
                  <a:pt x="1181" y="300"/>
                </a:lnTo>
                <a:lnTo>
                  <a:pt x="1182" y="285"/>
                </a:lnTo>
                <a:lnTo>
                  <a:pt x="1182" y="255"/>
                </a:lnTo>
                <a:lnTo>
                  <a:pt x="1183" y="260"/>
                </a:lnTo>
                <a:lnTo>
                  <a:pt x="1183" y="258"/>
                </a:lnTo>
                <a:lnTo>
                  <a:pt x="1184" y="287"/>
                </a:lnTo>
                <a:lnTo>
                  <a:pt x="1184" y="295"/>
                </a:lnTo>
                <a:lnTo>
                  <a:pt x="1185" y="304"/>
                </a:lnTo>
                <a:lnTo>
                  <a:pt x="1185" y="309"/>
                </a:lnTo>
                <a:lnTo>
                  <a:pt x="1186" y="332"/>
                </a:lnTo>
                <a:lnTo>
                  <a:pt x="1186" y="289"/>
                </a:lnTo>
                <a:lnTo>
                  <a:pt x="1187" y="294"/>
                </a:lnTo>
                <a:lnTo>
                  <a:pt x="1187" y="301"/>
                </a:lnTo>
                <a:lnTo>
                  <a:pt x="1188" y="307"/>
                </a:lnTo>
                <a:lnTo>
                  <a:pt x="1188" y="293"/>
                </a:lnTo>
                <a:lnTo>
                  <a:pt x="1189" y="307"/>
                </a:lnTo>
                <a:lnTo>
                  <a:pt x="1189" y="332"/>
                </a:lnTo>
                <a:lnTo>
                  <a:pt x="1190" y="317"/>
                </a:lnTo>
                <a:lnTo>
                  <a:pt x="1191" y="312"/>
                </a:lnTo>
                <a:lnTo>
                  <a:pt x="1191" y="301"/>
                </a:lnTo>
                <a:lnTo>
                  <a:pt x="1192" y="280"/>
                </a:lnTo>
                <a:lnTo>
                  <a:pt x="1192" y="278"/>
                </a:lnTo>
                <a:lnTo>
                  <a:pt x="1193" y="269"/>
                </a:lnTo>
                <a:lnTo>
                  <a:pt x="1193" y="300"/>
                </a:lnTo>
                <a:lnTo>
                  <a:pt x="1194" y="309"/>
                </a:lnTo>
                <a:lnTo>
                  <a:pt x="1194" y="283"/>
                </a:lnTo>
                <a:lnTo>
                  <a:pt x="1195" y="275"/>
                </a:lnTo>
                <a:lnTo>
                  <a:pt x="1195" y="292"/>
                </a:lnTo>
                <a:lnTo>
                  <a:pt x="1196" y="304"/>
                </a:lnTo>
                <a:lnTo>
                  <a:pt x="1196" y="316"/>
                </a:lnTo>
                <a:lnTo>
                  <a:pt x="1197" y="322"/>
                </a:lnTo>
                <a:lnTo>
                  <a:pt x="1197" y="293"/>
                </a:lnTo>
                <a:lnTo>
                  <a:pt x="1198" y="261"/>
                </a:lnTo>
                <a:lnTo>
                  <a:pt x="1198" y="239"/>
                </a:lnTo>
                <a:lnTo>
                  <a:pt x="1199" y="244"/>
                </a:lnTo>
                <a:lnTo>
                  <a:pt x="1199" y="252"/>
                </a:lnTo>
                <a:lnTo>
                  <a:pt x="1200" y="250"/>
                </a:lnTo>
                <a:lnTo>
                  <a:pt x="1200" y="229"/>
                </a:lnTo>
                <a:lnTo>
                  <a:pt x="1201" y="221"/>
                </a:lnTo>
                <a:lnTo>
                  <a:pt x="1201" y="227"/>
                </a:lnTo>
                <a:lnTo>
                  <a:pt x="1202" y="239"/>
                </a:lnTo>
                <a:lnTo>
                  <a:pt x="1202" y="221"/>
                </a:lnTo>
                <a:lnTo>
                  <a:pt x="1203" y="204"/>
                </a:lnTo>
                <a:lnTo>
                  <a:pt x="1203" y="202"/>
                </a:lnTo>
                <a:lnTo>
                  <a:pt x="1204" y="203"/>
                </a:lnTo>
                <a:lnTo>
                  <a:pt x="1204" y="205"/>
                </a:lnTo>
                <a:lnTo>
                  <a:pt x="1205" y="245"/>
                </a:lnTo>
                <a:lnTo>
                  <a:pt x="1205" y="241"/>
                </a:lnTo>
                <a:lnTo>
                  <a:pt x="1206" y="209"/>
                </a:lnTo>
                <a:lnTo>
                  <a:pt x="1206" y="188"/>
                </a:lnTo>
                <a:lnTo>
                  <a:pt x="1207" y="185"/>
                </a:lnTo>
                <a:lnTo>
                  <a:pt x="1207" y="189"/>
                </a:lnTo>
                <a:lnTo>
                  <a:pt x="1208" y="208"/>
                </a:lnTo>
                <a:lnTo>
                  <a:pt x="1208" y="214"/>
                </a:lnTo>
                <a:lnTo>
                  <a:pt x="1209" y="217"/>
                </a:lnTo>
                <a:lnTo>
                  <a:pt x="1209" y="205"/>
                </a:lnTo>
                <a:lnTo>
                  <a:pt x="1210" y="193"/>
                </a:lnTo>
                <a:lnTo>
                  <a:pt x="1210" y="217"/>
                </a:lnTo>
                <a:lnTo>
                  <a:pt x="1211" y="229"/>
                </a:lnTo>
                <a:lnTo>
                  <a:pt x="1211" y="205"/>
                </a:lnTo>
                <a:lnTo>
                  <a:pt x="1212" y="184"/>
                </a:lnTo>
                <a:lnTo>
                  <a:pt x="1212" y="196"/>
                </a:lnTo>
                <a:lnTo>
                  <a:pt x="1213" y="199"/>
                </a:lnTo>
                <a:lnTo>
                  <a:pt x="1213" y="172"/>
                </a:lnTo>
                <a:lnTo>
                  <a:pt x="1214" y="181"/>
                </a:lnTo>
                <a:lnTo>
                  <a:pt x="1214" y="177"/>
                </a:lnTo>
                <a:lnTo>
                  <a:pt x="1215" y="182"/>
                </a:lnTo>
                <a:lnTo>
                  <a:pt x="1215" y="188"/>
                </a:lnTo>
                <a:lnTo>
                  <a:pt x="1216" y="186"/>
                </a:lnTo>
                <a:lnTo>
                  <a:pt x="1216" y="176"/>
                </a:lnTo>
                <a:lnTo>
                  <a:pt x="1217" y="182"/>
                </a:lnTo>
                <a:lnTo>
                  <a:pt x="1217" y="173"/>
                </a:lnTo>
                <a:lnTo>
                  <a:pt x="1218" y="167"/>
                </a:lnTo>
                <a:lnTo>
                  <a:pt x="1218" y="189"/>
                </a:lnTo>
                <a:lnTo>
                  <a:pt x="1219" y="196"/>
                </a:lnTo>
                <a:lnTo>
                  <a:pt x="1219" y="204"/>
                </a:lnTo>
                <a:lnTo>
                  <a:pt x="1220" y="193"/>
                </a:lnTo>
                <a:lnTo>
                  <a:pt x="1220" y="188"/>
                </a:lnTo>
                <a:lnTo>
                  <a:pt x="1221" y="214"/>
                </a:lnTo>
                <a:lnTo>
                  <a:pt x="1221" y="246"/>
                </a:lnTo>
                <a:lnTo>
                  <a:pt x="1222" y="267"/>
                </a:lnTo>
                <a:lnTo>
                  <a:pt x="1222" y="236"/>
                </a:lnTo>
                <a:lnTo>
                  <a:pt x="1223" y="236"/>
                </a:lnTo>
                <a:lnTo>
                  <a:pt x="1223" y="256"/>
                </a:lnTo>
                <a:lnTo>
                  <a:pt x="1224" y="272"/>
                </a:lnTo>
                <a:lnTo>
                  <a:pt x="1224" y="254"/>
                </a:lnTo>
                <a:lnTo>
                  <a:pt x="1225" y="252"/>
                </a:lnTo>
                <a:lnTo>
                  <a:pt x="1225" y="264"/>
                </a:lnTo>
                <a:lnTo>
                  <a:pt x="1226" y="288"/>
                </a:lnTo>
                <a:lnTo>
                  <a:pt x="1227" y="301"/>
                </a:lnTo>
                <a:lnTo>
                  <a:pt x="1227" y="300"/>
                </a:lnTo>
                <a:lnTo>
                  <a:pt x="1228" y="298"/>
                </a:lnTo>
                <a:lnTo>
                  <a:pt x="1228" y="288"/>
                </a:lnTo>
                <a:lnTo>
                  <a:pt x="1229" y="270"/>
                </a:lnTo>
                <a:lnTo>
                  <a:pt x="1229" y="271"/>
                </a:lnTo>
                <a:lnTo>
                  <a:pt x="1230" y="272"/>
                </a:lnTo>
                <a:lnTo>
                  <a:pt x="1230" y="285"/>
                </a:lnTo>
                <a:lnTo>
                  <a:pt x="1231" y="310"/>
                </a:lnTo>
                <a:lnTo>
                  <a:pt x="1231" y="311"/>
                </a:lnTo>
                <a:lnTo>
                  <a:pt x="1232" y="301"/>
                </a:lnTo>
                <a:lnTo>
                  <a:pt x="1232" y="294"/>
                </a:lnTo>
                <a:lnTo>
                  <a:pt x="1233" y="324"/>
                </a:lnTo>
                <a:lnTo>
                  <a:pt x="1233" y="352"/>
                </a:lnTo>
                <a:lnTo>
                  <a:pt x="1234" y="362"/>
                </a:lnTo>
                <a:lnTo>
                  <a:pt x="1234" y="360"/>
                </a:lnTo>
                <a:lnTo>
                  <a:pt x="1235" y="346"/>
                </a:lnTo>
                <a:lnTo>
                  <a:pt x="1235" y="329"/>
                </a:lnTo>
                <a:lnTo>
                  <a:pt x="1236" y="319"/>
                </a:lnTo>
                <a:lnTo>
                  <a:pt x="1236" y="318"/>
                </a:lnTo>
                <a:lnTo>
                  <a:pt x="1237" y="340"/>
                </a:lnTo>
                <a:lnTo>
                  <a:pt x="1237" y="348"/>
                </a:lnTo>
                <a:lnTo>
                  <a:pt x="1238" y="320"/>
                </a:lnTo>
                <a:lnTo>
                  <a:pt x="1238" y="316"/>
                </a:lnTo>
                <a:lnTo>
                  <a:pt x="1239" y="320"/>
                </a:lnTo>
                <a:lnTo>
                  <a:pt x="1239" y="321"/>
                </a:lnTo>
                <a:lnTo>
                  <a:pt x="1240" y="295"/>
                </a:lnTo>
                <a:lnTo>
                  <a:pt x="1240" y="294"/>
                </a:lnTo>
                <a:lnTo>
                  <a:pt x="1241" y="302"/>
                </a:lnTo>
                <a:lnTo>
                  <a:pt x="1241" y="316"/>
                </a:lnTo>
                <a:lnTo>
                  <a:pt x="1242" y="340"/>
                </a:lnTo>
                <a:lnTo>
                  <a:pt x="1242" y="333"/>
                </a:lnTo>
                <a:lnTo>
                  <a:pt x="1243" y="303"/>
                </a:lnTo>
                <a:lnTo>
                  <a:pt x="1243" y="285"/>
                </a:lnTo>
                <a:lnTo>
                  <a:pt x="1244" y="288"/>
                </a:lnTo>
                <a:lnTo>
                  <a:pt x="1244" y="306"/>
                </a:lnTo>
                <a:lnTo>
                  <a:pt x="1245" y="314"/>
                </a:lnTo>
                <a:lnTo>
                  <a:pt x="1245" y="285"/>
                </a:lnTo>
                <a:lnTo>
                  <a:pt x="1246" y="265"/>
                </a:lnTo>
                <a:lnTo>
                  <a:pt x="1246" y="279"/>
                </a:lnTo>
                <a:lnTo>
                  <a:pt x="1247" y="296"/>
                </a:lnTo>
                <a:lnTo>
                  <a:pt x="1247" y="281"/>
                </a:lnTo>
                <a:lnTo>
                  <a:pt x="1248" y="282"/>
                </a:lnTo>
                <a:lnTo>
                  <a:pt x="1248" y="310"/>
                </a:lnTo>
                <a:lnTo>
                  <a:pt x="1249" y="321"/>
                </a:lnTo>
                <a:lnTo>
                  <a:pt x="1249" y="318"/>
                </a:lnTo>
                <a:lnTo>
                  <a:pt x="1250" y="326"/>
                </a:lnTo>
                <a:lnTo>
                  <a:pt x="1250" y="301"/>
                </a:lnTo>
                <a:lnTo>
                  <a:pt x="1251" y="299"/>
                </a:lnTo>
                <a:lnTo>
                  <a:pt x="1251" y="286"/>
                </a:lnTo>
                <a:lnTo>
                  <a:pt x="1252" y="285"/>
                </a:lnTo>
                <a:lnTo>
                  <a:pt x="1252" y="288"/>
                </a:lnTo>
                <a:lnTo>
                  <a:pt x="1253" y="288"/>
                </a:lnTo>
                <a:lnTo>
                  <a:pt x="1253" y="299"/>
                </a:lnTo>
                <a:lnTo>
                  <a:pt x="1254" y="304"/>
                </a:lnTo>
                <a:lnTo>
                  <a:pt x="1254" y="279"/>
                </a:lnTo>
                <a:lnTo>
                  <a:pt x="1255" y="271"/>
                </a:lnTo>
                <a:lnTo>
                  <a:pt x="1255" y="262"/>
                </a:lnTo>
                <a:lnTo>
                  <a:pt x="1256" y="260"/>
                </a:lnTo>
                <a:lnTo>
                  <a:pt x="1256" y="250"/>
                </a:lnTo>
                <a:lnTo>
                  <a:pt x="1257" y="263"/>
                </a:lnTo>
                <a:lnTo>
                  <a:pt x="1258" y="264"/>
                </a:lnTo>
                <a:lnTo>
                  <a:pt x="1259" y="258"/>
                </a:lnTo>
                <a:lnTo>
                  <a:pt x="1259" y="256"/>
                </a:lnTo>
                <a:lnTo>
                  <a:pt x="1260" y="254"/>
                </a:lnTo>
                <a:lnTo>
                  <a:pt x="1260" y="255"/>
                </a:lnTo>
                <a:lnTo>
                  <a:pt x="1261" y="259"/>
                </a:lnTo>
                <a:lnTo>
                  <a:pt x="1262" y="258"/>
                </a:lnTo>
                <a:lnTo>
                  <a:pt x="1262" y="254"/>
                </a:lnTo>
                <a:lnTo>
                  <a:pt x="1263" y="255"/>
                </a:lnTo>
                <a:lnTo>
                  <a:pt x="1263" y="256"/>
                </a:lnTo>
                <a:lnTo>
                  <a:pt x="1264" y="230"/>
                </a:lnTo>
                <a:lnTo>
                  <a:pt x="1264" y="220"/>
                </a:lnTo>
                <a:lnTo>
                  <a:pt x="1265" y="219"/>
                </a:lnTo>
                <a:lnTo>
                  <a:pt x="1265" y="224"/>
                </a:lnTo>
                <a:lnTo>
                  <a:pt x="1266" y="232"/>
                </a:lnTo>
                <a:lnTo>
                  <a:pt x="1266" y="239"/>
                </a:lnTo>
                <a:lnTo>
                  <a:pt x="1267" y="230"/>
                </a:lnTo>
                <a:lnTo>
                  <a:pt x="1267" y="219"/>
                </a:lnTo>
                <a:lnTo>
                  <a:pt x="1268" y="217"/>
                </a:lnTo>
                <a:lnTo>
                  <a:pt x="1268" y="227"/>
                </a:lnTo>
                <a:lnTo>
                  <a:pt x="1269" y="229"/>
                </a:lnTo>
                <a:lnTo>
                  <a:pt x="1269" y="239"/>
                </a:lnTo>
                <a:lnTo>
                  <a:pt x="1270" y="245"/>
                </a:lnTo>
                <a:lnTo>
                  <a:pt x="1270" y="234"/>
                </a:lnTo>
                <a:lnTo>
                  <a:pt x="1271" y="216"/>
                </a:lnTo>
                <a:lnTo>
                  <a:pt x="1271" y="207"/>
                </a:lnTo>
                <a:lnTo>
                  <a:pt x="1272" y="219"/>
                </a:lnTo>
                <a:lnTo>
                  <a:pt x="1272" y="232"/>
                </a:lnTo>
                <a:lnTo>
                  <a:pt x="1273" y="229"/>
                </a:lnTo>
                <a:lnTo>
                  <a:pt x="1273" y="224"/>
                </a:lnTo>
                <a:lnTo>
                  <a:pt x="1274" y="243"/>
                </a:lnTo>
                <a:lnTo>
                  <a:pt x="1274" y="253"/>
                </a:lnTo>
                <a:lnTo>
                  <a:pt x="1275" y="267"/>
                </a:lnTo>
                <a:lnTo>
                  <a:pt x="1275" y="268"/>
                </a:lnTo>
                <a:lnTo>
                  <a:pt x="1276" y="265"/>
                </a:lnTo>
                <a:lnTo>
                  <a:pt x="1276" y="279"/>
                </a:lnTo>
                <a:lnTo>
                  <a:pt x="1277" y="280"/>
                </a:lnTo>
                <a:lnTo>
                  <a:pt x="1277" y="275"/>
                </a:lnTo>
                <a:lnTo>
                  <a:pt x="1278" y="258"/>
                </a:lnTo>
                <a:lnTo>
                  <a:pt x="1278" y="260"/>
                </a:lnTo>
                <a:lnTo>
                  <a:pt x="1279" y="261"/>
                </a:lnTo>
                <a:lnTo>
                  <a:pt x="1279" y="271"/>
                </a:lnTo>
                <a:lnTo>
                  <a:pt x="1280" y="268"/>
                </a:lnTo>
                <a:lnTo>
                  <a:pt x="1280" y="273"/>
                </a:lnTo>
                <a:lnTo>
                  <a:pt x="1281" y="265"/>
                </a:lnTo>
                <a:lnTo>
                  <a:pt x="1281" y="288"/>
                </a:lnTo>
                <a:lnTo>
                  <a:pt x="1282" y="297"/>
                </a:lnTo>
                <a:lnTo>
                  <a:pt x="1282" y="280"/>
                </a:lnTo>
                <a:lnTo>
                  <a:pt x="1283" y="279"/>
                </a:lnTo>
                <a:lnTo>
                  <a:pt x="1283" y="273"/>
                </a:lnTo>
                <a:lnTo>
                  <a:pt x="1284" y="272"/>
                </a:lnTo>
                <a:lnTo>
                  <a:pt x="1284" y="273"/>
                </a:lnTo>
                <a:lnTo>
                  <a:pt x="1285" y="274"/>
                </a:lnTo>
                <a:lnTo>
                  <a:pt x="1285" y="276"/>
                </a:lnTo>
                <a:lnTo>
                  <a:pt x="1286" y="277"/>
                </a:lnTo>
                <a:lnTo>
                  <a:pt x="1287" y="279"/>
                </a:lnTo>
                <a:lnTo>
                  <a:pt x="1287" y="259"/>
                </a:lnTo>
                <a:lnTo>
                  <a:pt x="1288" y="246"/>
                </a:lnTo>
                <a:lnTo>
                  <a:pt x="1288" y="243"/>
                </a:lnTo>
                <a:lnTo>
                  <a:pt x="1289" y="241"/>
                </a:lnTo>
                <a:lnTo>
                  <a:pt x="1289" y="237"/>
                </a:lnTo>
                <a:lnTo>
                  <a:pt x="1290" y="241"/>
                </a:lnTo>
                <a:lnTo>
                  <a:pt x="1290" y="246"/>
                </a:lnTo>
                <a:lnTo>
                  <a:pt x="1291" y="224"/>
                </a:lnTo>
                <a:lnTo>
                  <a:pt x="1291" y="204"/>
                </a:lnTo>
                <a:lnTo>
                  <a:pt x="1292" y="199"/>
                </a:lnTo>
                <a:lnTo>
                  <a:pt x="1292" y="195"/>
                </a:lnTo>
                <a:lnTo>
                  <a:pt x="1293" y="180"/>
                </a:lnTo>
                <a:lnTo>
                  <a:pt x="1293" y="192"/>
                </a:lnTo>
                <a:lnTo>
                  <a:pt x="1294" y="201"/>
                </a:lnTo>
                <a:lnTo>
                  <a:pt x="1294" y="210"/>
                </a:lnTo>
                <a:lnTo>
                  <a:pt x="1295" y="201"/>
                </a:lnTo>
                <a:lnTo>
                  <a:pt x="1295" y="197"/>
                </a:lnTo>
                <a:lnTo>
                  <a:pt x="1296" y="204"/>
                </a:lnTo>
                <a:lnTo>
                  <a:pt x="1296" y="194"/>
                </a:lnTo>
                <a:lnTo>
                  <a:pt x="1297" y="185"/>
                </a:lnTo>
                <a:lnTo>
                  <a:pt x="1298" y="182"/>
                </a:lnTo>
                <a:lnTo>
                  <a:pt x="1298" y="172"/>
                </a:lnTo>
                <a:lnTo>
                  <a:pt x="1299" y="162"/>
                </a:lnTo>
                <a:lnTo>
                  <a:pt x="1299" y="166"/>
                </a:lnTo>
                <a:lnTo>
                  <a:pt x="1300" y="157"/>
                </a:lnTo>
                <a:lnTo>
                  <a:pt x="1300" y="158"/>
                </a:lnTo>
                <a:lnTo>
                  <a:pt x="1301" y="154"/>
                </a:lnTo>
                <a:lnTo>
                  <a:pt x="1301" y="159"/>
                </a:lnTo>
                <a:lnTo>
                  <a:pt x="1302" y="148"/>
                </a:lnTo>
                <a:lnTo>
                  <a:pt x="1302" y="162"/>
                </a:lnTo>
                <a:lnTo>
                  <a:pt x="1303" y="154"/>
                </a:lnTo>
                <a:lnTo>
                  <a:pt x="1304" y="151"/>
                </a:lnTo>
                <a:lnTo>
                  <a:pt x="1305" y="155"/>
                </a:lnTo>
                <a:lnTo>
                  <a:pt x="1305" y="154"/>
                </a:lnTo>
                <a:lnTo>
                  <a:pt x="1306" y="155"/>
                </a:lnTo>
                <a:lnTo>
                  <a:pt x="1306" y="157"/>
                </a:lnTo>
                <a:lnTo>
                  <a:pt x="1307" y="165"/>
                </a:lnTo>
                <a:lnTo>
                  <a:pt x="1307" y="169"/>
                </a:lnTo>
                <a:lnTo>
                  <a:pt x="1308" y="157"/>
                </a:lnTo>
                <a:lnTo>
                  <a:pt x="1308" y="147"/>
                </a:lnTo>
                <a:lnTo>
                  <a:pt x="1309" y="156"/>
                </a:lnTo>
                <a:lnTo>
                  <a:pt x="1309" y="165"/>
                </a:lnTo>
                <a:lnTo>
                  <a:pt x="1310" y="191"/>
                </a:lnTo>
                <a:lnTo>
                  <a:pt x="1310" y="208"/>
                </a:lnTo>
                <a:lnTo>
                  <a:pt x="1311" y="210"/>
                </a:lnTo>
                <a:lnTo>
                  <a:pt x="1311" y="214"/>
                </a:lnTo>
                <a:lnTo>
                  <a:pt x="1312" y="196"/>
                </a:lnTo>
                <a:lnTo>
                  <a:pt x="1312" y="191"/>
                </a:lnTo>
                <a:lnTo>
                  <a:pt x="1313" y="199"/>
                </a:lnTo>
                <a:lnTo>
                  <a:pt x="1313" y="204"/>
                </a:lnTo>
                <a:lnTo>
                  <a:pt x="1314" y="205"/>
                </a:lnTo>
                <a:lnTo>
                  <a:pt x="1314" y="192"/>
                </a:lnTo>
                <a:lnTo>
                  <a:pt x="1315" y="203"/>
                </a:lnTo>
                <a:lnTo>
                  <a:pt x="1316" y="200"/>
                </a:lnTo>
                <a:lnTo>
                  <a:pt x="1316" y="213"/>
                </a:lnTo>
                <a:lnTo>
                  <a:pt x="1317" y="225"/>
                </a:lnTo>
                <a:lnTo>
                  <a:pt x="1317" y="234"/>
                </a:lnTo>
                <a:lnTo>
                  <a:pt x="1318" y="257"/>
                </a:lnTo>
                <a:lnTo>
                  <a:pt x="1318" y="272"/>
                </a:lnTo>
                <a:lnTo>
                  <a:pt x="1319" y="284"/>
                </a:lnTo>
                <a:lnTo>
                  <a:pt x="1319" y="295"/>
                </a:lnTo>
                <a:lnTo>
                  <a:pt x="1320" y="289"/>
                </a:lnTo>
                <a:lnTo>
                  <a:pt x="1320" y="294"/>
                </a:lnTo>
                <a:lnTo>
                  <a:pt x="1321" y="295"/>
                </a:lnTo>
                <a:lnTo>
                  <a:pt x="1321" y="297"/>
                </a:lnTo>
                <a:lnTo>
                  <a:pt x="1322" y="296"/>
                </a:lnTo>
                <a:lnTo>
                  <a:pt x="1322" y="299"/>
                </a:lnTo>
                <a:lnTo>
                  <a:pt x="1323" y="305"/>
                </a:lnTo>
                <a:lnTo>
                  <a:pt x="1323" y="316"/>
                </a:lnTo>
                <a:lnTo>
                  <a:pt x="1324" y="304"/>
                </a:lnTo>
                <a:lnTo>
                  <a:pt x="1324" y="289"/>
                </a:lnTo>
                <a:lnTo>
                  <a:pt x="1325" y="293"/>
                </a:lnTo>
                <a:lnTo>
                  <a:pt x="1325" y="302"/>
                </a:lnTo>
                <a:lnTo>
                  <a:pt x="1326" y="307"/>
                </a:lnTo>
                <a:lnTo>
                  <a:pt x="1326" y="297"/>
                </a:lnTo>
                <a:lnTo>
                  <a:pt x="1327" y="296"/>
                </a:lnTo>
                <a:lnTo>
                  <a:pt x="1327" y="277"/>
                </a:lnTo>
                <a:lnTo>
                  <a:pt x="1328" y="270"/>
                </a:lnTo>
                <a:lnTo>
                  <a:pt x="1328" y="274"/>
                </a:lnTo>
                <a:lnTo>
                  <a:pt x="1329" y="275"/>
                </a:lnTo>
                <a:lnTo>
                  <a:pt x="1329" y="288"/>
                </a:lnTo>
                <a:lnTo>
                  <a:pt x="1330" y="283"/>
                </a:lnTo>
                <a:lnTo>
                  <a:pt x="1330" y="299"/>
                </a:lnTo>
                <a:lnTo>
                  <a:pt x="1331" y="287"/>
                </a:lnTo>
                <a:lnTo>
                  <a:pt x="1331" y="286"/>
                </a:lnTo>
                <a:lnTo>
                  <a:pt x="1332" y="290"/>
                </a:lnTo>
                <a:lnTo>
                  <a:pt x="1333" y="287"/>
                </a:lnTo>
                <a:lnTo>
                  <a:pt x="1333" y="281"/>
                </a:lnTo>
                <a:lnTo>
                  <a:pt x="1334" y="268"/>
                </a:lnTo>
                <a:lnTo>
                  <a:pt x="1334" y="266"/>
                </a:lnTo>
                <a:lnTo>
                  <a:pt x="1335" y="267"/>
                </a:lnTo>
                <a:lnTo>
                  <a:pt x="1335" y="269"/>
                </a:lnTo>
                <a:lnTo>
                  <a:pt x="1336" y="261"/>
                </a:lnTo>
                <a:lnTo>
                  <a:pt x="1336" y="241"/>
                </a:lnTo>
                <a:lnTo>
                  <a:pt x="1337" y="244"/>
                </a:lnTo>
                <a:lnTo>
                  <a:pt x="1337" y="240"/>
                </a:lnTo>
                <a:lnTo>
                  <a:pt x="1338" y="236"/>
                </a:lnTo>
                <a:lnTo>
                  <a:pt x="1338" y="239"/>
                </a:lnTo>
                <a:lnTo>
                  <a:pt x="1339" y="225"/>
                </a:lnTo>
                <a:lnTo>
                  <a:pt x="1339" y="238"/>
                </a:lnTo>
                <a:lnTo>
                  <a:pt x="1340" y="234"/>
                </a:lnTo>
                <a:lnTo>
                  <a:pt x="1340" y="219"/>
                </a:lnTo>
                <a:lnTo>
                  <a:pt x="1341" y="214"/>
                </a:lnTo>
                <a:lnTo>
                  <a:pt x="1341" y="216"/>
                </a:lnTo>
                <a:lnTo>
                  <a:pt x="1342" y="214"/>
                </a:lnTo>
                <a:lnTo>
                  <a:pt x="1342" y="226"/>
                </a:lnTo>
                <a:lnTo>
                  <a:pt x="1343" y="231"/>
                </a:lnTo>
                <a:lnTo>
                  <a:pt x="1343" y="216"/>
                </a:lnTo>
                <a:lnTo>
                  <a:pt x="1344" y="213"/>
                </a:lnTo>
                <a:lnTo>
                  <a:pt x="1344" y="214"/>
                </a:lnTo>
                <a:lnTo>
                  <a:pt x="1345" y="229"/>
                </a:lnTo>
                <a:lnTo>
                  <a:pt x="1345" y="238"/>
                </a:lnTo>
                <a:lnTo>
                  <a:pt x="1346" y="232"/>
                </a:lnTo>
                <a:lnTo>
                  <a:pt x="1346" y="225"/>
                </a:lnTo>
                <a:lnTo>
                  <a:pt x="1347" y="229"/>
                </a:lnTo>
                <a:lnTo>
                  <a:pt x="1347" y="224"/>
                </a:lnTo>
                <a:lnTo>
                  <a:pt x="1348" y="231"/>
                </a:lnTo>
                <a:lnTo>
                  <a:pt x="1348" y="220"/>
                </a:lnTo>
                <a:lnTo>
                  <a:pt x="1349" y="204"/>
                </a:lnTo>
                <a:lnTo>
                  <a:pt x="1349" y="201"/>
                </a:lnTo>
                <a:lnTo>
                  <a:pt x="1350" y="210"/>
                </a:lnTo>
                <a:lnTo>
                  <a:pt x="1350" y="218"/>
                </a:lnTo>
                <a:lnTo>
                  <a:pt x="1351" y="223"/>
                </a:lnTo>
                <a:lnTo>
                  <a:pt x="1351" y="217"/>
                </a:lnTo>
                <a:lnTo>
                  <a:pt x="1352" y="199"/>
                </a:lnTo>
                <a:lnTo>
                  <a:pt x="1352" y="193"/>
                </a:lnTo>
                <a:lnTo>
                  <a:pt x="1353" y="209"/>
                </a:lnTo>
                <a:lnTo>
                  <a:pt x="1353" y="222"/>
                </a:lnTo>
                <a:lnTo>
                  <a:pt x="1354" y="233"/>
                </a:lnTo>
                <a:lnTo>
                  <a:pt x="1354" y="248"/>
                </a:lnTo>
                <a:lnTo>
                  <a:pt x="1355" y="264"/>
                </a:lnTo>
                <a:lnTo>
                  <a:pt x="1355" y="275"/>
                </a:lnTo>
                <a:lnTo>
                  <a:pt x="1356" y="273"/>
                </a:lnTo>
                <a:lnTo>
                  <a:pt x="1356" y="272"/>
                </a:lnTo>
                <a:lnTo>
                  <a:pt x="1357" y="265"/>
                </a:lnTo>
                <a:lnTo>
                  <a:pt x="1357" y="264"/>
                </a:lnTo>
                <a:lnTo>
                  <a:pt x="1358" y="256"/>
                </a:lnTo>
                <a:lnTo>
                  <a:pt x="1358" y="257"/>
                </a:lnTo>
                <a:lnTo>
                  <a:pt x="1359" y="264"/>
                </a:lnTo>
                <a:lnTo>
                  <a:pt x="1359" y="277"/>
                </a:lnTo>
                <a:lnTo>
                  <a:pt x="1360" y="297"/>
                </a:lnTo>
                <a:lnTo>
                  <a:pt x="1360" y="292"/>
                </a:lnTo>
                <a:lnTo>
                  <a:pt x="1361" y="285"/>
                </a:lnTo>
                <a:lnTo>
                  <a:pt x="1361" y="302"/>
                </a:lnTo>
                <a:lnTo>
                  <a:pt x="1362" y="306"/>
                </a:lnTo>
                <a:lnTo>
                  <a:pt x="1362" y="296"/>
                </a:lnTo>
                <a:lnTo>
                  <a:pt x="1363" y="283"/>
                </a:lnTo>
                <a:lnTo>
                  <a:pt x="1363" y="257"/>
                </a:lnTo>
                <a:lnTo>
                  <a:pt x="1364" y="232"/>
                </a:lnTo>
                <a:lnTo>
                  <a:pt x="1364" y="244"/>
                </a:lnTo>
                <a:lnTo>
                  <a:pt x="1365" y="267"/>
                </a:lnTo>
                <a:lnTo>
                  <a:pt x="1365" y="289"/>
                </a:lnTo>
                <a:lnTo>
                  <a:pt x="1366" y="308"/>
                </a:lnTo>
                <a:lnTo>
                  <a:pt x="1366" y="300"/>
                </a:lnTo>
                <a:lnTo>
                  <a:pt x="1367" y="288"/>
                </a:lnTo>
                <a:lnTo>
                  <a:pt x="1367" y="292"/>
                </a:lnTo>
                <a:lnTo>
                  <a:pt x="1368" y="320"/>
                </a:lnTo>
                <a:lnTo>
                  <a:pt x="1369" y="332"/>
                </a:lnTo>
                <a:lnTo>
                  <a:pt x="1369" y="328"/>
                </a:lnTo>
                <a:lnTo>
                  <a:pt x="1370" y="328"/>
                </a:lnTo>
                <a:lnTo>
                  <a:pt x="1370" y="339"/>
                </a:lnTo>
                <a:lnTo>
                  <a:pt x="1371" y="334"/>
                </a:lnTo>
                <a:lnTo>
                  <a:pt x="1371" y="332"/>
                </a:lnTo>
                <a:lnTo>
                  <a:pt x="1372" y="344"/>
                </a:lnTo>
                <a:lnTo>
                  <a:pt x="1372" y="371"/>
                </a:lnTo>
                <a:lnTo>
                  <a:pt x="1373" y="367"/>
                </a:lnTo>
                <a:lnTo>
                  <a:pt x="1373" y="359"/>
                </a:lnTo>
                <a:lnTo>
                  <a:pt x="1374" y="349"/>
                </a:lnTo>
                <a:lnTo>
                  <a:pt x="1374" y="329"/>
                </a:lnTo>
                <a:lnTo>
                  <a:pt x="1375" y="315"/>
                </a:lnTo>
                <a:lnTo>
                  <a:pt x="1375" y="316"/>
                </a:lnTo>
                <a:lnTo>
                  <a:pt x="1376" y="299"/>
                </a:lnTo>
                <a:lnTo>
                  <a:pt x="1376" y="306"/>
                </a:lnTo>
                <a:lnTo>
                  <a:pt x="1377" y="323"/>
                </a:lnTo>
                <a:lnTo>
                  <a:pt x="1377" y="332"/>
                </a:lnTo>
                <a:lnTo>
                  <a:pt x="1378" y="335"/>
                </a:lnTo>
                <a:lnTo>
                  <a:pt x="1378" y="339"/>
                </a:lnTo>
                <a:lnTo>
                  <a:pt x="1379" y="329"/>
                </a:lnTo>
                <a:lnTo>
                  <a:pt x="1379" y="330"/>
                </a:lnTo>
                <a:lnTo>
                  <a:pt x="1380" y="339"/>
                </a:lnTo>
                <a:lnTo>
                  <a:pt x="1380" y="351"/>
                </a:lnTo>
                <a:lnTo>
                  <a:pt x="1381" y="360"/>
                </a:lnTo>
                <a:lnTo>
                  <a:pt x="1381" y="357"/>
                </a:lnTo>
                <a:lnTo>
                  <a:pt x="1382" y="361"/>
                </a:lnTo>
                <a:lnTo>
                  <a:pt x="1382" y="329"/>
                </a:lnTo>
                <a:lnTo>
                  <a:pt x="1383" y="310"/>
                </a:lnTo>
                <a:lnTo>
                  <a:pt x="1383" y="309"/>
                </a:lnTo>
                <a:lnTo>
                  <a:pt x="1384" y="313"/>
                </a:lnTo>
                <a:lnTo>
                  <a:pt x="1384" y="315"/>
                </a:lnTo>
                <a:lnTo>
                  <a:pt x="1385" y="283"/>
                </a:lnTo>
                <a:lnTo>
                  <a:pt x="1385" y="254"/>
                </a:lnTo>
                <a:lnTo>
                  <a:pt x="1386" y="226"/>
                </a:lnTo>
                <a:lnTo>
                  <a:pt x="1386" y="213"/>
                </a:lnTo>
                <a:lnTo>
                  <a:pt x="1387" y="219"/>
                </a:lnTo>
                <a:lnTo>
                  <a:pt x="1387" y="220"/>
                </a:lnTo>
                <a:lnTo>
                  <a:pt x="1388" y="234"/>
                </a:lnTo>
                <a:lnTo>
                  <a:pt x="1388" y="226"/>
                </a:lnTo>
                <a:lnTo>
                  <a:pt x="1389" y="208"/>
                </a:lnTo>
                <a:lnTo>
                  <a:pt x="1389" y="188"/>
                </a:lnTo>
                <a:lnTo>
                  <a:pt x="1390" y="181"/>
                </a:lnTo>
                <a:lnTo>
                  <a:pt x="1390" y="200"/>
                </a:lnTo>
                <a:lnTo>
                  <a:pt x="1391" y="219"/>
                </a:lnTo>
                <a:lnTo>
                  <a:pt x="1391" y="215"/>
                </a:lnTo>
                <a:lnTo>
                  <a:pt x="1392" y="195"/>
                </a:lnTo>
                <a:lnTo>
                  <a:pt x="1392" y="187"/>
                </a:lnTo>
                <a:lnTo>
                  <a:pt x="1393" y="200"/>
                </a:lnTo>
                <a:lnTo>
                  <a:pt x="1393" y="218"/>
                </a:lnTo>
                <a:lnTo>
                  <a:pt x="1394" y="217"/>
                </a:lnTo>
                <a:lnTo>
                  <a:pt x="1394" y="196"/>
                </a:lnTo>
                <a:lnTo>
                  <a:pt x="1395" y="177"/>
                </a:lnTo>
                <a:lnTo>
                  <a:pt x="1395" y="184"/>
                </a:lnTo>
                <a:lnTo>
                  <a:pt x="1396" y="185"/>
                </a:lnTo>
                <a:lnTo>
                  <a:pt x="1396" y="175"/>
                </a:lnTo>
                <a:lnTo>
                  <a:pt x="1397" y="165"/>
                </a:lnTo>
                <a:lnTo>
                  <a:pt x="1397" y="169"/>
                </a:lnTo>
                <a:lnTo>
                  <a:pt x="1398" y="177"/>
                </a:lnTo>
                <a:lnTo>
                  <a:pt x="1398" y="167"/>
                </a:lnTo>
                <a:lnTo>
                  <a:pt x="1399" y="148"/>
                </a:lnTo>
                <a:lnTo>
                  <a:pt x="1399" y="173"/>
                </a:lnTo>
                <a:lnTo>
                  <a:pt x="1400" y="159"/>
                </a:lnTo>
                <a:lnTo>
                  <a:pt x="1400" y="167"/>
                </a:lnTo>
                <a:lnTo>
                  <a:pt x="1401" y="180"/>
                </a:lnTo>
                <a:lnTo>
                  <a:pt x="1401" y="192"/>
                </a:lnTo>
                <a:lnTo>
                  <a:pt x="1402" y="178"/>
                </a:lnTo>
                <a:lnTo>
                  <a:pt x="1402" y="164"/>
                </a:lnTo>
                <a:lnTo>
                  <a:pt x="1403" y="178"/>
                </a:lnTo>
                <a:lnTo>
                  <a:pt x="1403" y="201"/>
                </a:lnTo>
                <a:lnTo>
                  <a:pt x="1404" y="229"/>
                </a:lnTo>
                <a:lnTo>
                  <a:pt x="1405" y="234"/>
                </a:lnTo>
                <a:lnTo>
                  <a:pt x="1405" y="205"/>
                </a:lnTo>
                <a:lnTo>
                  <a:pt x="1406" y="194"/>
                </a:lnTo>
                <a:lnTo>
                  <a:pt x="1406" y="220"/>
                </a:lnTo>
                <a:lnTo>
                  <a:pt x="1407" y="235"/>
                </a:lnTo>
                <a:lnTo>
                  <a:pt x="1407" y="230"/>
                </a:lnTo>
                <a:lnTo>
                  <a:pt x="1408" y="250"/>
                </a:lnTo>
                <a:lnTo>
                  <a:pt x="1408" y="269"/>
                </a:lnTo>
                <a:lnTo>
                  <a:pt x="1409" y="281"/>
                </a:lnTo>
                <a:lnTo>
                  <a:pt x="1409" y="261"/>
                </a:lnTo>
                <a:lnTo>
                  <a:pt x="1410" y="256"/>
                </a:lnTo>
                <a:lnTo>
                  <a:pt x="1410" y="242"/>
                </a:lnTo>
                <a:lnTo>
                  <a:pt x="1411" y="236"/>
                </a:lnTo>
                <a:lnTo>
                  <a:pt x="1411" y="253"/>
                </a:lnTo>
                <a:lnTo>
                  <a:pt x="1412" y="243"/>
                </a:lnTo>
                <a:lnTo>
                  <a:pt x="1412" y="268"/>
                </a:lnTo>
                <a:lnTo>
                  <a:pt x="1413" y="263"/>
                </a:lnTo>
                <a:lnTo>
                  <a:pt x="1413" y="249"/>
                </a:lnTo>
                <a:lnTo>
                  <a:pt x="1414" y="262"/>
                </a:lnTo>
                <a:lnTo>
                  <a:pt x="1414" y="279"/>
                </a:lnTo>
                <a:lnTo>
                  <a:pt x="1415" y="296"/>
                </a:lnTo>
                <a:lnTo>
                  <a:pt x="1415" y="313"/>
                </a:lnTo>
                <a:lnTo>
                  <a:pt x="1416" y="314"/>
                </a:lnTo>
                <a:lnTo>
                  <a:pt x="1416" y="285"/>
                </a:lnTo>
                <a:lnTo>
                  <a:pt x="1417" y="270"/>
                </a:lnTo>
                <a:lnTo>
                  <a:pt x="1417" y="275"/>
                </a:lnTo>
                <a:lnTo>
                  <a:pt x="1418" y="290"/>
                </a:lnTo>
                <a:lnTo>
                  <a:pt x="1418" y="287"/>
                </a:lnTo>
                <a:lnTo>
                  <a:pt x="1419" y="282"/>
                </a:lnTo>
                <a:lnTo>
                  <a:pt x="1419" y="300"/>
                </a:lnTo>
                <a:lnTo>
                  <a:pt x="1420" y="312"/>
                </a:lnTo>
                <a:lnTo>
                  <a:pt x="1420" y="324"/>
                </a:lnTo>
                <a:lnTo>
                  <a:pt x="1421" y="326"/>
                </a:lnTo>
                <a:lnTo>
                  <a:pt x="1421" y="308"/>
                </a:lnTo>
                <a:lnTo>
                  <a:pt x="1422" y="283"/>
                </a:lnTo>
                <a:lnTo>
                  <a:pt x="1422" y="275"/>
                </a:lnTo>
                <a:lnTo>
                  <a:pt x="1423" y="277"/>
                </a:lnTo>
                <a:lnTo>
                  <a:pt x="1423" y="291"/>
                </a:lnTo>
                <a:lnTo>
                  <a:pt x="1424" y="309"/>
                </a:lnTo>
                <a:lnTo>
                  <a:pt x="1424" y="312"/>
                </a:lnTo>
                <a:lnTo>
                  <a:pt x="1425" y="308"/>
                </a:lnTo>
                <a:lnTo>
                  <a:pt x="1425" y="279"/>
                </a:lnTo>
                <a:lnTo>
                  <a:pt x="1426" y="252"/>
                </a:lnTo>
                <a:lnTo>
                  <a:pt x="1426" y="267"/>
                </a:lnTo>
                <a:lnTo>
                  <a:pt x="1427" y="296"/>
                </a:lnTo>
                <a:lnTo>
                  <a:pt x="1427" y="319"/>
                </a:lnTo>
                <a:lnTo>
                  <a:pt x="1428" y="320"/>
                </a:lnTo>
                <a:lnTo>
                  <a:pt x="1428" y="300"/>
                </a:lnTo>
                <a:lnTo>
                  <a:pt x="1429" y="290"/>
                </a:lnTo>
                <a:lnTo>
                  <a:pt x="1429" y="311"/>
                </a:lnTo>
                <a:lnTo>
                  <a:pt x="1430" y="322"/>
                </a:lnTo>
                <a:lnTo>
                  <a:pt x="1430" y="321"/>
                </a:lnTo>
                <a:lnTo>
                  <a:pt x="1431" y="297"/>
                </a:lnTo>
                <a:lnTo>
                  <a:pt x="1431" y="284"/>
                </a:lnTo>
                <a:lnTo>
                  <a:pt x="1432" y="298"/>
                </a:lnTo>
                <a:lnTo>
                  <a:pt x="1432" y="309"/>
                </a:lnTo>
                <a:lnTo>
                  <a:pt x="1433" y="321"/>
                </a:lnTo>
                <a:lnTo>
                  <a:pt x="1433" y="303"/>
                </a:lnTo>
                <a:lnTo>
                  <a:pt x="1434" y="273"/>
                </a:lnTo>
                <a:lnTo>
                  <a:pt x="1434" y="270"/>
                </a:lnTo>
                <a:lnTo>
                  <a:pt x="1435" y="270"/>
                </a:lnTo>
                <a:lnTo>
                  <a:pt x="1435" y="288"/>
                </a:lnTo>
                <a:lnTo>
                  <a:pt x="1436" y="295"/>
                </a:lnTo>
                <a:lnTo>
                  <a:pt x="1436" y="297"/>
                </a:lnTo>
                <a:lnTo>
                  <a:pt x="1437" y="300"/>
                </a:lnTo>
                <a:lnTo>
                  <a:pt x="1437" y="295"/>
                </a:lnTo>
                <a:lnTo>
                  <a:pt x="1438" y="270"/>
                </a:lnTo>
                <a:lnTo>
                  <a:pt x="1438" y="257"/>
                </a:lnTo>
                <a:lnTo>
                  <a:pt x="1439" y="265"/>
                </a:lnTo>
                <a:lnTo>
                  <a:pt x="1440" y="302"/>
                </a:lnTo>
                <a:lnTo>
                  <a:pt x="1440" y="317"/>
                </a:lnTo>
                <a:lnTo>
                  <a:pt x="1441" y="292"/>
                </a:lnTo>
                <a:lnTo>
                  <a:pt x="1441" y="265"/>
                </a:lnTo>
                <a:lnTo>
                  <a:pt x="1442" y="280"/>
                </a:lnTo>
                <a:lnTo>
                  <a:pt x="1442" y="302"/>
                </a:lnTo>
                <a:lnTo>
                  <a:pt x="1443" y="307"/>
                </a:lnTo>
                <a:lnTo>
                  <a:pt x="1443" y="303"/>
                </a:lnTo>
                <a:lnTo>
                  <a:pt x="1444" y="297"/>
                </a:lnTo>
                <a:lnTo>
                  <a:pt x="1444" y="276"/>
                </a:lnTo>
                <a:lnTo>
                  <a:pt x="1445" y="253"/>
                </a:lnTo>
                <a:lnTo>
                  <a:pt x="1445" y="258"/>
                </a:lnTo>
                <a:lnTo>
                  <a:pt x="1446" y="262"/>
                </a:lnTo>
                <a:lnTo>
                  <a:pt x="1446" y="250"/>
                </a:lnTo>
                <a:lnTo>
                  <a:pt x="1447" y="244"/>
                </a:lnTo>
                <a:lnTo>
                  <a:pt x="1447" y="247"/>
                </a:lnTo>
                <a:lnTo>
                  <a:pt x="1448" y="260"/>
                </a:lnTo>
                <a:lnTo>
                  <a:pt x="1448" y="256"/>
                </a:lnTo>
                <a:lnTo>
                  <a:pt x="1449" y="236"/>
                </a:lnTo>
                <a:lnTo>
                  <a:pt x="1449" y="221"/>
                </a:lnTo>
                <a:lnTo>
                  <a:pt x="1450" y="240"/>
                </a:lnTo>
                <a:lnTo>
                  <a:pt x="1450" y="244"/>
                </a:lnTo>
                <a:lnTo>
                  <a:pt x="1451" y="248"/>
                </a:lnTo>
                <a:lnTo>
                  <a:pt x="1451" y="225"/>
                </a:lnTo>
                <a:lnTo>
                  <a:pt x="1452" y="227"/>
                </a:lnTo>
                <a:lnTo>
                  <a:pt x="1452" y="229"/>
                </a:lnTo>
                <a:lnTo>
                  <a:pt x="1453" y="247"/>
                </a:lnTo>
                <a:lnTo>
                  <a:pt x="1453" y="254"/>
                </a:lnTo>
                <a:lnTo>
                  <a:pt x="1454" y="246"/>
                </a:lnTo>
                <a:lnTo>
                  <a:pt x="1454" y="229"/>
                </a:lnTo>
                <a:lnTo>
                  <a:pt x="1455" y="220"/>
                </a:lnTo>
                <a:lnTo>
                  <a:pt x="1455" y="224"/>
                </a:lnTo>
                <a:lnTo>
                  <a:pt x="1456" y="245"/>
                </a:lnTo>
                <a:lnTo>
                  <a:pt x="1456" y="257"/>
                </a:lnTo>
                <a:lnTo>
                  <a:pt x="1457" y="255"/>
                </a:lnTo>
                <a:lnTo>
                  <a:pt x="1457" y="238"/>
                </a:lnTo>
                <a:lnTo>
                  <a:pt x="1458" y="208"/>
                </a:lnTo>
                <a:lnTo>
                  <a:pt x="1458" y="215"/>
                </a:lnTo>
                <a:lnTo>
                  <a:pt x="1459" y="224"/>
                </a:lnTo>
                <a:lnTo>
                  <a:pt x="1459" y="233"/>
                </a:lnTo>
                <a:lnTo>
                  <a:pt x="1460" y="232"/>
                </a:lnTo>
                <a:lnTo>
                  <a:pt x="1460" y="217"/>
                </a:lnTo>
                <a:lnTo>
                  <a:pt x="1461" y="191"/>
                </a:lnTo>
                <a:lnTo>
                  <a:pt x="1461" y="201"/>
                </a:lnTo>
                <a:lnTo>
                  <a:pt x="1462" y="221"/>
                </a:lnTo>
                <a:lnTo>
                  <a:pt x="1462" y="235"/>
                </a:lnTo>
                <a:lnTo>
                  <a:pt x="1463" y="224"/>
                </a:lnTo>
                <a:lnTo>
                  <a:pt x="1463" y="209"/>
                </a:lnTo>
                <a:lnTo>
                  <a:pt x="1464" y="230"/>
                </a:lnTo>
                <a:lnTo>
                  <a:pt x="1464" y="253"/>
                </a:lnTo>
                <a:lnTo>
                  <a:pt x="1465" y="261"/>
                </a:lnTo>
                <a:lnTo>
                  <a:pt x="1465" y="264"/>
                </a:lnTo>
                <a:lnTo>
                  <a:pt x="1466" y="241"/>
                </a:lnTo>
                <a:lnTo>
                  <a:pt x="1466" y="247"/>
                </a:lnTo>
                <a:lnTo>
                  <a:pt x="1467" y="249"/>
                </a:lnTo>
                <a:lnTo>
                  <a:pt x="1467" y="229"/>
                </a:lnTo>
                <a:lnTo>
                  <a:pt x="1468" y="219"/>
                </a:lnTo>
                <a:lnTo>
                  <a:pt x="1468" y="228"/>
                </a:lnTo>
                <a:lnTo>
                  <a:pt x="1469" y="240"/>
                </a:lnTo>
                <a:lnTo>
                  <a:pt x="1469" y="243"/>
                </a:lnTo>
                <a:lnTo>
                  <a:pt x="1470" y="216"/>
                </a:lnTo>
                <a:lnTo>
                  <a:pt x="1470" y="198"/>
                </a:lnTo>
                <a:lnTo>
                  <a:pt x="1471" y="193"/>
                </a:lnTo>
                <a:lnTo>
                  <a:pt x="1471" y="202"/>
                </a:lnTo>
                <a:lnTo>
                  <a:pt x="1472" y="203"/>
                </a:lnTo>
                <a:lnTo>
                  <a:pt x="1472" y="215"/>
                </a:lnTo>
                <a:lnTo>
                  <a:pt x="1473" y="233"/>
                </a:lnTo>
                <a:lnTo>
                  <a:pt x="1473" y="227"/>
                </a:lnTo>
                <a:lnTo>
                  <a:pt x="1474" y="203"/>
                </a:lnTo>
                <a:lnTo>
                  <a:pt x="1474" y="210"/>
                </a:lnTo>
                <a:lnTo>
                  <a:pt x="1475" y="223"/>
                </a:lnTo>
                <a:lnTo>
                  <a:pt x="1476" y="225"/>
                </a:lnTo>
                <a:lnTo>
                  <a:pt x="1476" y="244"/>
                </a:lnTo>
                <a:lnTo>
                  <a:pt x="1477" y="243"/>
                </a:lnTo>
                <a:lnTo>
                  <a:pt x="1477" y="228"/>
                </a:lnTo>
                <a:lnTo>
                  <a:pt x="1478" y="219"/>
                </a:lnTo>
                <a:lnTo>
                  <a:pt x="1478" y="213"/>
                </a:lnTo>
                <a:lnTo>
                  <a:pt x="1479" y="217"/>
                </a:lnTo>
                <a:lnTo>
                  <a:pt x="1479" y="214"/>
                </a:lnTo>
                <a:lnTo>
                  <a:pt x="1480" y="227"/>
                </a:lnTo>
                <a:lnTo>
                  <a:pt x="1480" y="221"/>
                </a:lnTo>
                <a:lnTo>
                  <a:pt x="1481" y="204"/>
                </a:lnTo>
                <a:lnTo>
                  <a:pt x="1482" y="237"/>
                </a:lnTo>
                <a:lnTo>
                  <a:pt x="1482" y="218"/>
                </a:lnTo>
                <a:lnTo>
                  <a:pt x="1483" y="215"/>
                </a:lnTo>
                <a:lnTo>
                  <a:pt x="1483" y="200"/>
                </a:lnTo>
                <a:lnTo>
                  <a:pt x="1484" y="187"/>
                </a:lnTo>
                <a:lnTo>
                  <a:pt x="1484" y="203"/>
                </a:lnTo>
                <a:lnTo>
                  <a:pt x="1485" y="212"/>
                </a:lnTo>
                <a:lnTo>
                  <a:pt x="1485" y="208"/>
                </a:lnTo>
                <a:lnTo>
                  <a:pt x="1486" y="205"/>
                </a:lnTo>
                <a:lnTo>
                  <a:pt x="1486" y="194"/>
                </a:lnTo>
                <a:lnTo>
                  <a:pt x="1487" y="161"/>
                </a:lnTo>
                <a:lnTo>
                  <a:pt x="1487" y="184"/>
                </a:lnTo>
                <a:lnTo>
                  <a:pt x="1488" y="211"/>
                </a:lnTo>
                <a:lnTo>
                  <a:pt x="1488" y="242"/>
                </a:lnTo>
                <a:lnTo>
                  <a:pt x="1489" y="227"/>
                </a:lnTo>
                <a:lnTo>
                  <a:pt x="1489" y="218"/>
                </a:lnTo>
                <a:lnTo>
                  <a:pt x="1490" y="229"/>
                </a:lnTo>
                <a:lnTo>
                  <a:pt x="1490" y="237"/>
                </a:lnTo>
                <a:lnTo>
                  <a:pt x="1491" y="249"/>
                </a:lnTo>
                <a:lnTo>
                  <a:pt x="1491" y="240"/>
                </a:lnTo>
                <a:lnTo>
                  <a:pt x="1492" y="242"/>
                </a:lnTo>
                <a:lnTo>
                  <a:pt x="1492" y="270"/>
                </a:lnTo>
                <a:lnTo>
                  <a:pt x="1493" y="317"/>
                </a:lnTo>
                <a:lnTo>
                  <a:pt x="1493" y="316"/>
                </a:lnTo>
                <a:lnTo>
                  <a:pt x="1494" y="305"/>
                </a:lnTo>
                <a:lnTo>
                  <a:pt x="1494" y="264"/>
                </a:lnTo>
                <a:lnTo>
                  <a:pt x="1495" y="287"/>
                </a:lnTo>
                <a:lnTo>
                  <a:pt x="1495" y="311"/>
                </a:lnTo>
                <a:lnTo>
                  <a:pt x="1496" y="343"/>
                </a:lnTo>
                <a:lnTo>
                  <a:pt x="1496" y="365"/>
                </a:lnTo>
                <a:lnTo>
                  <a:pt x="1497" y="327"/>
                </a:lnTo>
                <a:lnTo>
                  <a:pt x="1497" y="280"/>
                </a:lnTo>
                <a:lnTo>
                  <a:pt x="1498" y="265"/>
                </a:lnTo>
                <a:lnTo>
                  <a:pt x="1498" y="291"/>
                </a:lnTo>
                <a:lnTo>
                  <a:pt x="1499" y="289"/>
                </a:lnTo>
                <a:lnTo>
                  <a:pt x="1499" y="299"/>
                </a:lnTo>
                <a:lnTo>
                  <a:pt x="1500" y="339"/>
                </a:lnTo>
                <a:lnTo>
                  <a:pt x="1500" y="380"/>
                </a:lnTo>
                <a:lnTo>
                  <a:pt x="1501" y="386"/>
                </a:lnTo>
                <a:lnTo>
                  <a:pt x="1501" y="369"/>
                </a:lnTo>
                <a:lnTo>
                  <a:pt x="1502" y="348"/>
                </a:lnTo>
                <a:lnTo>
                  <a:pt x="1502" y="373"/>
                </a:lnTo>
                <a:lnTo>
                  <a:pt x="1503" y="402"/>
                </a:lnTo>
                <a:lnTo>
                  <a:pt x="1503" y="401"/>
                </a:lnTo>
                <a:lnTo>
                  <a:pt x="1504" y="391"/>
                </a:lnTo>
                <a:lnTo>
                  <a:pt x="1504" y="397"/>
                </a:lnTo>
                <a:lnTo>
                  <a:pt x="1505" y="362"/>
                </a:lnTo>
                <a:lnTo>
                  <a:pt x="1505" y="342"/>
                </a:lnTo>
                <a:lnTo>
                  <a:pt x="1506" y="350"/>
                </a:lnTo>
                <a:lnTo>
                  <a:pt x="1506" y="358"/>
                </a:lnTo>
                <a:lnTo>
                  <a:pt x="1507" y="373"/>
                </a:lnTo>
                <a:lnTo>
                  <a:pt x="1507" y="382"/>
                </a:lnTo>
                <a:lnTo>
                  <a:pt x="1508" y="379"/>
                </a:lnTo>
                <a:lnTo>
                  <a:pt x="1508" y="323"/>
                </a:lnTo>
                <a:lnTo>
                  <a:pt x="1509" y="333"/>
                </a:lnTo>
                <a:lnTo>
                  <a:pt x="1509" y="317"/>
                </a:lnTo>
                <a:lnTo>
                  <a:pt x="1510" y="312"/>
                </a:lnTo>
                <a:lnTo>
                  <a:pt x="1511" y="346"/>
                </a:lnTo>
                <a:lnTo>
                  <a:pt x="1511" y="347"/>
                </a:lnTo>
                <a:lnTo>
                  <a:pt x="1512" y="356"/>
                </a:lnTo>
                <a:lnTo>
                  <a:pt x="1512" y="348"/>
                </a:lnTo>
                <a:lnTo>
                  <a:pt x="1513" y="325"/>
                </a:lnTo>
                <a:lnTo>
                  <a:pt x="1513" y="347"/>
                </a:lnTo>
                <a:lnTo>
                  <a:pt x="1514" y="371"/>
                </a:lnTo>
                <a:lnTo>
                  <a:pt x="1515" y="337"/>
                </a:lnTo>
                <a:lnTo>
                  <a:pt x="1515" y="314"/>
                </a:lnTo>
                <a:lnTo>
                  <a:pt x="1516" y="337"/>
                </a:lnTo>
                <a:lnTo>
                  <a:pt x="1516" y="364"/>
                </a:lnTo>
                <a:lnTo>
                  <a:pt x="1517" y="373"/>
                </a:lnTo>
                <a:lnTo>
                  <a:pt x="1517" y="333"/>
                </a:lnTo>
                <a:lnTo>
                  <a:pt x="1518" y="311"/>
                </a:lnTo>
                <a:lnTo>
                  <a:pt x="1518" y="317"/>
                </a:lnTo>
                <a:lnTo>
                  <a:pt x="1519" y="326"/>
                </a:lnTo>
                <a:lnTo>
                  <a:pt x="1519" y="341"/>
                </a:lnTo>
                <a:lnTo>
                  <a:pt x="1520" y="338"/>
                </a:lnTo>
                <a:lnTo>
                  <a:pt x="1520" y="349"/>
                </a:lnTo>
                <a:lnTo>
                  <a:pt x="1521" y="322"/>
                </a:lnTo>
                <a:lnTo>
                  <a:pt x="1521" y="311"/>
                </a:lnTo>
                <a:lnTo>
                  <a:pt x="1522" y="309"/>
                </a:lnTo>
                <a:lnTo>
                  <a:pt x="1522" y="323"/>
                </a:lnTo>
                <a:lnTo>
                  <a:pt x="1523" y="350"/>
                </a:lnTo>
                <a:lnTo>
                  <a:pt x="1523" y="359"/>
                </a:lnTo>
                <a:lnTo>
                  <a:pt x="1524" y="358"/>
                </a:lnTo>
                <a:lnTo>
                  <a:pt x="1524" y="354"/>
                </a:lnTo>
                <a:lnTo>
                  <a:pt x="1525" y="361"/>
                </a:lnTo>
                <a:lnTo>
                  <a:pt x="1525" y="358"/>
                </a:lnTo>
                <a:lnTo>
                  <a:pt x="1526" y="369"/>
                </a:lnTo>
                <a:lnTo>
                  <a:pt x="1526" y="389"/>
                </a:lnTo>
                <a:lnTo>
                  <a:pt x="1527" y="397"/>
                </a:lnTo>
                <a:lnTo>
                  <a:pt x="1527" y="391"/>
                </a:lnTo>
                <a:lnTo>
                  <a:pt x="1528" y="387"/>
                </a:lnTo>
                <a:lnTo>
                  <a:pt x="1528" y="392"/>
                </a:lnTo>
                <a:lnTo>
                  <a:pt x="1529" y="385"/>
                </a:lnTo>
                <a:lnTo>
                  <a:pt x="1529" y="368"/>
                </a:lnTo>
                <a:lnTo>
                  <a:pt x="1530" y="369"/>
                </a:lnTo>
                <a:lnTo>
                  <a:pt x="1530" y="388"/>
                </a:lnTo>
                <a:lnTo>
                  <a:pt x="1531" y="395"/>
                </a:lnTo>
                <a:lnTo>
                  <a:pt x="1531" y="391"/>
                </a:lnTo>
                <a:lnTo>
                  <a:pt x="1532" y="380"/>
                </a:lnTo>
                <a:lnTo>
                  <a:pt x="1532" y="363"/>
                </a:lnTo>
                <a:lnTo>
                  <a:pt x="1533" y="333"/>
                </a:lnTo>
                <a:lnTo>
                  <a:pt x="1533" y="294"/>
                </a:lnTo>
                <a:lnTo>
                  <a:pt x="1534" y="296"/>
                </a:lnTo>
                <a:lnTo>
                  <a:pt x="1534" y="304"/>
                </a:lnTo>
                <a:lnTo>
                  <a:pt x="1535" y="310"/>
                </a:lnTo>
                <a:lnTo>
                  <a:pt x="1535" y="308"/>
                </a:lnTo>
                <a:lnTo>
                  <a:pt x="1536" y="304"/>
                </a:lnTo>
                <a:lnTo>
                  <a:pt x="1536" y="296"/>
                </a:lnTo>
                <a:lnTo>
                  <a:pt x="1537" y="288"/>
                </a:lnTo>
                <a:lnTo>
                  <a:pt x="1537" y="261"/>
                </a:lnTo>
                <a:lnTo>
                  <a:pt x="1538" y="257"/>
                </a:lnTo>
                <a:lnTo>
                  <a:pt x="1538" y="271"/>
                </a:lnTo>
                <a:lnTo>
                  <a:pt x="1539" y="278"/>
                </a:lnTo>
                <a:lnTo>
                  <a:pt x="1539" y="267"/>
                </a:lnTo>
                <a:lnTo>
                  <a:pt x="1540" y="235"/>
                </a:lnTo>
                <a:lnTo>
                  <a:pt x="1540" y="223"/>
                </a:lnTo>
                <a:lnTo>
                  <a:pt x="1541" y="244"/>
                </a:lnTo>
                <a:lnTo>
                  <a:pt x="1541" y="239"/>
                </a:lnTo>
                <a:lnTo>
                  <a:pt x="1542" y="228"/>
                </a:lnTo>
                <a:lnTo>
                  <a:pt x="1542" y="223"/>
                </a:lnTo>
                <a:lnTo>
                  <a:pt x="1543" y="182"/>
                </a:lnTo>
                <a:lnTo>
                  <a:pt x="1543" y="196"/>
                </a:lnTo>
                <a:lnTo>
                  <a:pt x="1544" y="182"/>
                </a:lnTo>
                <a:lnTo>
                  <a:pt x="1544" y="158"/>
                </a:lnTo>
                <a:lnTo>
                  <a:pt x="1545" y="166"/>
                </a:lnTo>
                <a:lnTo>
                  <a:pt x="1545" y="179"/>
                </a:lnTo>
                <a:lnTo>
                  <a:pt x="1546" y="191"/>
                </a:lnTo>
                <a:lnTo>
                  <a:pt x="1547" y="203"/>
                </a:lnTo>
                <a:lnTo>
                  <a:pt x="1547" y="194"/>
                </a:lnTo>
                <a:lnTo>
                  <a:pt x="1548" y="195"/>
                </a:lnTo>
                <a:lnTo>
                  <a:pt x="1548" y="175"/>
                </a:lnTo>
                <a:lnTo>
                  <a:pt x="1549" y="180"/>
                </a:lnTo>
                <a:lnTo>
                  <a:pt x="1549" y="175"/>
                </a:lnTo>
                <a:lnTo>
                  <a:pt x="1550" y="187"/>
                </a:lnTo>
                <a:lnTo>
                  <a:pt x="1550" y="208"/>
                </a:lnTo>
                <a:lnTo>
                  <a:pt x="1551" y="209"/>
                </a:lnTo>
                <a:lnTo>
                  <a:pt x="1551" y="192"/>
                </a:lnTo>
                <a:lnTo>
                  <a:pt x="1552" y="173"/>
                </a:lnTo>
                <a:lnTo>
                  <a:pt x="1552" y="168"/>
                </a:lnTo>
                <a:lnTo>
                  <a:pt x="1553" y="187"/>
                </a:lnTo>
                <a:lnTo>
                  <a:pt x="1553" y="195"/>
                </a:lnTo>
                <a:lnTo>
                  <a:pt x="1554" y="182"/>
                </a:lnTo>
                <a:lnTo>
                  <a:pt x="1554" y="154"/>
                </a:lnTo>
                <a:lnTo>
                  <a:pt x="1555" y="158"/>
                </a:lnTo>
                <a:lnTo>
                  <a:pt x="1555" y="162"/>
                </a:lnTo>
                <a:lnTo>
                  <a:pt x="1556" y="164"/>
                </a:lnTo>
                <a:lnTo>
                  <a:pt x="1556" y="144"/>
                </a:lnTo>
                <a:lnTo>
                  <a:pt x="1557" y="147"/>
                </a:lnTo>
                <a:lnTo>
                  <a:pt x="1557" y="125"/>
                </a:lnTo>
                <a:lnTo>
                  <a:pt x="1558" y="109"/>
                </a:lnTo>
                <a:lnTo>
                  <a:pt x="1558" y="130"/>
                </a:lnTo>
                <a:lnTo>
                  <a:pt x="1559" y="124"/>
                </a:lnTo>
                <a:lnTo>
                  <a:pt x="1559" y="146"/>
                </a:lnTo>
                <a:lnTo>
                  <a:pt x="1560" y="156"/>
                </a:lnTo>
                <a:lnTo>
                  <a:pt x="1560" y="154"/>
                </a:lnTo>
                <a:lnTo>
                  <a:pt x="1561" y="156"/>
                </a:lnTo>
                <a:lnTo>
                  <a:pt x="1561" y="139"/>
                </a:lnTo>
                <a:lnTo>
                  <a:pt x="1562" y="138"/>
                </a:lnTo>
                <a:lnTo>
                  <a:pt x="1562" y="143"/>
                </a:lnTo>
                <a:lnTo>
                  <a:pt x="1563" y="160"/>
                </a:lnTo>
                <a:lnTo>
                  <a:pt x="1563" y="183"/>
                </a:lnTo>
                <a:lnTo>
                  <a:pt x="1564" y="211"/>
                </a:lnTo>
                <a:lnTo>
                  <a:pt x="1564" y="244"/>
                </a:lnTo>
                <a:lnTo>
                  <a:pt x="1565" y="247"/>
                </a:lnTo>
                <a:lnTo>
                  <a:pt x="1565" y="233"/>
                </a:lnTo>
                <a:lnTo>
                  <a:pt x="1566" y="206"/>
                </a:lnTo>
                <a:lnTo>
                  <a:pt x="1566" y="190"/>
                </a:lnTo>
                <a:lnTo>
                  <a:pt x="1567" y="196"/>
                </a:lnTo>
                <a:lnTo>
                  <a:pt x="1567" y="203"/>
                </a:lnTo>
                <a:lnTo>
                  <a:pt x="1568" y="224"/>
                </a:lnTo>
                <a:lnTo>
                  <a:pt x="1568" y="234"/>
                </a:lnTo>
                <a:lnTo>
                  <a:pt x="1569" y="249"/>
                </a:lnTo>
                <a:lnTo>
                  <a:pt x="1569" y="242"/>
                </a:lnTo>
                <a:lnTo>
                  <a:pt x="1570" y="206"/>
                </a:lnTo>
                <a:lnTo>
                  <a:pt x="1570" y="187"/>
                </a:lnTo>
                <a:lnTo>
                  <a:pt x="1571" y="209"/>
                </a:lnTo>
                <a:lnTo>
                  <a:pt x="1571" y="238"/>
                </a:lnTo>
                <a:lnTo>
                  <a:pt x="1572" y="261"/>
                </a:lnTo>
                <a:lnTo>
                  <a:pt x="1572" y="273"/>
                </a:lnTo>
                <a:lnTo>
                  <a:pt x="1573" y="266"/>
                </a:lnTo>
                <a:lnTo>
                  <a:pt x="1573" y="269"/>
                </a:lnTo>
                <a:lnTo>
                  <a:pt x="1574" y="312"/>
                </a:lnTo>
                <a:lnTo>
                  <a:pt x="1574" y="347"/>
                </a:lnTo>
                <a:lnTo>
                  <a:pt x="1575" y="351"/>
                </a:lnTo>
                <a:lnTo>
                  <a:pt x="1575" y="329"/>
                </a:lnTo>
                <a:lnTo>
                  <a:pt x="1576" y="325"/>
                </a:lnTo>
                <a:lnTo>
                  <a:pt x="1576" y="352"/>
                </a:lnTo>
                <a:lnTo>
                  <a:pt x="1577" y="382"/>
                </a:lnTo>
                <a:lnTo>
                  <a:pt x="1577" y="389"/>
                </a:lnTo>
                <a:lnTo>
                  <a:pt x="1578" y="350"/>
                </a:lnTo>
                <a:lnTo>
                  <a:pt x="1578" y="341"/>
                </a:lnTo>
                <a:lnTo>
                  <a:pt x="1579" y="368"/>
                </a:lnTo>
                <a:lnTo>
                  <a:pt x="1579" y="370"/>
                </a:lnTo>
                <a:lnTo>
                  <a:pt x="1580" y="391"/>
                </a:lnTo>
                <a:lnTo>
                  <a:pt x="1580" y="359"/>
                </a:lnTo>
                <a:lnTo>
                  <a:pt x="1581" y="339"/>
                </a:lnTo>
                <a:lnTo>
                  <a:pt x="1582" y="370"/>
                </a:lnTo>
                <a:lnTo>
                  <a:pt x="1582" y="371"/>
                </a:lnTo>
                <a:lnTo>
                  <a:pt x="1583" y="362"/>
                </a:lnTo>
                <a:lnTo>
                  <a:pt x="1583" y="374"/>
                </a:lnTo>
                <a:lnTo>
                  <a:pt x="1584" y="333"/>
                </a:lnTo>
                <a:lnTo>
                  <a:pt x="1584" y="337"/>
                </a:lnTo>
                <a:lnTo>
                  <a:pt x="1585" y="367"/>
                </a:lnTo>
                <a:lnTo>
                  <a:pt x="1585" y="408"/>
                </a:lnTo>
                <a:lnTo>
                  <a:pt x="1586" y="438"/>
                </a:lnTo>
                <a:lnTo>
                  <a:pt x="1586" y="399"/>
                </a:lnTo>
                <a:lnTo>
                  <a:pt x="1587" y="372"/>
                </a:lnTo>
                <a:lnTo>
                  <a:pt x="1587" y="406"/>
                </a:lnTo>
                <a:lnTo>
                  <a:pt x="1588" y="430"/>
                </a:lnTo>
                <a:lnTo>
                  <a:pt x="1588" y="431"/>
                </a:lnTo>
                <a:lnTo>
                  <a:pt x="1589" y="396"/>
                </a:lnTo>
                <a:lnTo>
                  <a:pt x="1589" y="371"/>
                </a:lnTo>
                <a:lnTo>
                  <a:pt x="1590" y="376"/>
                </a:lnTo>
                <a:lnTo>
                  <a:pt x="1590" y="411"/>
                </a:lnTo>
                <a:lnTo>
                  <a:pt x="1591" y="422"/>
                </a:lnTo>
                <a:lnTo>
                  <a:pt x="1591" y="372"/>
                </a:lnTo>
                <a:lnTo>
                  <a:pt x="1592" y="314"/>
                </a:lnTo>
                <a:lnTo>
                  <a:pt x="1592" y="322"/>
                </a:lnTo>
                <a:lnTo>
                  <a:pt x="1593" y="347"/>
                </a:lnTo>
                <a:lnTo>
                  <a:pt x="1593" y="359"/>
                </a:lnTo>
                <a:lnTo>
                  <a:pt x="1594" y="357"/>
                </a:lnTo>
                <a:lnTo>
                  <a:pt x="1594" y="373"/>
                </a:lnTo>
                <a:lnTo>
                  <a:pt x="1595" y="370"/>
                </a:lnTo>
                <a:lnTo>
                  <a:pt x="1595" y="373"/>
                </a:lnTo>
                <a:lnTo>
                  <a:pt x="1596" y="375"/>
                </a:lnTo>
                <a:lnTo>
                  <a:pt x="1596" y="362"/>
                </a:lnTo>
                <a:lnTo>
                  <a:pt x="1597" y="352"/>
                </a:lnTo>
                <a:lnTo>
                  <a:pt x="1597" y="348"/>
                </a:lnTo>
                <a:lnTo>
                  <a:pt x="1598" y="374"/>
                </a:lnTo>
                <a:lnTo>
                  <a:pt x="1598" y="384"/>
                </a:lnTo>
                <a:lnTo>
                  <a:pt x="1599" y="391"/>
                </a:lnTo>
                <a:lnTo>
                  <a:pt x="1599" y="384"/>
                </a:lnTo>
                <a:lnTo>
                  <a:pt x="1600" y="347"/>
                </a:lnTo>
                <a:lnTo>
                  <a:pt x="1600" y="329"/>
                </a:lnTo>
                <a:lnTo>
                  <a:pt x="1601" y="330"/>
                </a:lnTo>
                <a:lnTo>
                  <a:pt x="1601" y="349"/>
                </a:lnTo>
                <a:lnTo>
                  <a:pt x="1602" y="369"/>
                </a:lnTo>
                <a:lnTo>
                  <a:pt x="1602" y="376"/>
                </a:lnTo>
                <a:lnTo>
                  <a:pt x="1603" y="376"/>
                </a:lnTo>
                <a:lnTo>
                  <a:pt x="1603" y="334"/>
                </a:lnTo>
                <a:lnTo>
                  <a:pt x="1604" y="299"/>
                </a:lnTo>
                <a:lnTo>
                  <a:pt x="1604" y="321"/>
                </a:lnTo>
                <a:lnTo>
                  <a:pt x="1605" y="324"/>
                </a:lnTo>
                <a:lnTo>
                  <a:pt x="1605" y="338"/>
                </a:lnTo>
                <a:lnTo>
                  <a:pt x="1606" y="308"/>
                </a:lnTo>
                <a:lnTo>
                  <a:pt x="1606" y="311"/>
                </a:lnTo>
                <a:lnTo>
                  <a:pt x="1607" y="326"/>
                </a:lnTo>
                <a:lnTo>
                  <a:pt x="1607" y="358"/>
                </a:lnTo>
                <a:lnTo>
                  <a:pt x="1608" y="357"/>
                </a:lnTo>
                <a:lnTo>
                  <a:pt x="1608" y="361"/>
                </a:lnTo>
                <a:lnTo>
                  <a:pt x="1609" y="382"/>
                </a:lnTo>
                <a:lnTo>
                  <a:pt x="1609" y="377"/>
                </a:lnTo>
                <a:lnTo>
                  <a:pt x="1610" y="348"/>
                </a:lnTo>
                <a:lnTo>
                  <a:pt x="1610" y="368"/>
                </a:lnTo>
                <a:lnTo>
                  <a:pt x="1611" y="385"/>
                </a:lnTo>
                <a:lnTo>
                  <a:pt x="1611" y="387"/>
                </a:lnTo>
                <a:lnTo>
                  <a:pt x="1612" y="381"/>
                </a:lnTo>
                <a:lnTo>
                  <a:pt x="1612" y="346"/>
                </a:lnTo>
                <a:lnTo>
                  <a:pt x="1613" y="351"/>
                </a:lnTo>
                <a:lnTo>
                  <a:pt x="1613" y="370"/>
                </a:lnTo>
                <a:lnTo>
                  <a:pt x="1614" y="377"/>
                </a:lnTo>
                <a:lnTo>
                  <a:pt x="1614" y="371"/>
                </a:lnTo>
                <a:lnTo>
                  <a:pt x="1615" y="371"/>
                </a:lnTo>
                <a:lnTo>
                  <a:pt x="1615" y="373"/>
                </a:lnTo>
                <a:lnTo>
                  <a:pt x="1616" y="361"/>
                </a:lnTo>
                <a:lnTo>
                  <a:pt x="1616" y="368"/>
                </a:lnTo>
                <a:lnTo>
                  <a:pt x="1617" y="376"/>
                </a:lnTo>
                <a:lnTo>
                  <a:pt x="1618" y="406"/>
                </a:lnTo>
                <a:lnTo>
                  <a:pt x="1618" y="392"/>
                </a:lnTo>
                <a:lnTo>
                  <a:pt x="1619" y="380"/>
                </a:lnTo>
                <a:lnTo>
                  <a:pt x="1619" y="391"/>
                </a:lnTo>
                <a:lnTo>
                  <a:pt x="1620" y="411"/>
                </a:lnTo>
                <a:lnTo>
                  <a:pt x="1620" y="387"/>
                </a:lnTo>
                <a:lnTo>
                  <a:pt x="1621" y="382"/>
                </a:lnTo>
                <a:lnTo>
                  <a:pt x="1621" y="414"/>
                </a:lnTo>
                <a:lnTo>
                  <a:pt x="1622" y="438"/>
                </a:lnTo>
                <a:lnTo>
                  <a:pt x="1622" y="441"/>
                </a:lnTo>
                <a:lnTo>
                  <a:pt x="1623" y="451"/>
                </a:lnTo>
                <a:lnTo>
                  <a:pt x="1623" y="449"/>
                </a:lnTo>
                <a:lnTo>
                  <a:pt x="1624" y="464"/>
                </a:lnTo>
                <a:lnTo>
                  <a:pt x="1624" y="451"/>
                </a:lnTo>
                <a:lnTo>
                  <a:pt x="1625" y="418"/>
                </a:lnTo>
                <a:lnTo>
                  <a:pt x="1625" y="403"/>
                </a:lnTo>
                <a:lnTo>
                  <a:pt x="1626" y="438"/>
                </a:lnTo>
                <a:lnTo>
                  <a:pt x="1626" y="455"/>
                </a:lnTo>
                <a:lnTo>
                  <a:pt x="1627" y="407"/>
                </a:lnTo>
                <a:lnTo>
                  <a:pt x="1627" y="353"/>
                </a:lnTo>
                <a:lnTo>
                  <a:pt x="1628" y="349"/>
                </a:lnTo>
                <a:lnTo>
                  <a:pt x="1628" y="329"/>
                </a:lnTo>
                <a:lnTo>
                  <a:pt x="1629" y="319"/>
                </a:lnTo>
                <a:lnTo>
                  <a:pt x="1629" y="345"/>
                </a:lnTo>
                <a:lnTo>
                  <a:pt x="1630" y="366"/>
                </a:lnTo>
                <a:lnTo>
                  <a:pt x="1630" y="347"/>
                </a:lnTo>
                <a:lnTo>
                  <a:pt x="1631" y="349"/>
                </a:lnTo>
                <a:lnTo>
                  <a:pt x="1631" y="374"/>
                </a:lnTo>
                <a:lnTo>
                  <a:pt x="1632" y="391"/>
                </a:lnTo>
                <a:lnTo>
                  <a:pt x="1632" y="388"/>
                </a:lnTo>
                <a:lnTo>
                  <a:pt x="1633" y="405"/>
                </a:lnTo>
                <a:lnTo>
                  <a:pt x="1633" y="397"/>
                </a:lnTo>
                <a:lnTo>
                  <a:pt x="1634" y="392"/>
                </a:lnTo>
                <a:lnTo>
                  <a:pt x="1634" y="424"/>
                </a:lnTo>
                <a:lnTo>
                  <a:pt x="1635" y="450"/>
                </a:lnTo>
                <a:lnTo>
                  <a:pt x="1635" y="453"/>
                </a:lnTo>
                <a:lnTo>
                  <a:pt x="1636" y="407"/>
                </a:lnTo>
                <a:lnTo>
                  <a:pt x="1636" y="404"/>
                </a:lnTo>
                <a:lnTo>
                  <a:pt x="1637" y="435"/>
                </a:lnTo>
                <a:lnTo>
                  <a:pt x="1637" y="454"/>
                </a:lnTo>
                <a:lnTo>
                  <a:pt x="1638" y="455"/>
                </a:lnTo>
                <a:lnTo>
                  <a:pt x="1638" y="419"/>
                </a:lnTo>
                <a:lnTo>
                  <a:pt x="1639" y="395"/>
                </a:lnTo>
                <a:lnTo>
                  <a:pt x="1639" y="403"/>
                </a:lnTo>
                <a:lnTo>
                  <a:pt x="1640" y="418"/>
                </a:lnTo>
                <a:lnTo>
                  <a:pt x="1640" y="388"/>
                </a:lnTo>
                <a:lnTo>
                  <a:pt x="1641" y="387"/>
                </a:lnTo>
                <a:lnTo>
                  <a:pt x="1641" y="380"/>
                </a:lnTo>
                <a:lnTo>
                  <a:pt x="1642" y="411"/>
                </a:lnTo>
                <a:lnTo>
                  <a:pt x="1642" y="439"/>
                </a:lnTo>
                <a:lnTo>
                  <a:pt x="1643" y="397"/>
                </a:lnTo>
                <a:lnTo>
                  <a:pt x="1643" y="398"/>
                </a:lnTo>
                <a:lnTo>
                  <a:pt x="1644" y="408"/>
                </a:lnTo>
                <a:lnTo>
                  <a:pt x="1644" y="409"/>
                </a:lnTo>
                <a:lnTo>
                  <a:pt x="1645" y="357"/>
                </a:lnTo>
                <a:lnTo>
                  <a:pt x="1645" y="337"/>
                </a:lnTo>
                <a:lnTo>
                  <a:pt x="1646" y="361"/>
                </a:lnTo>
                <a:lnTo>
                  <a:pt x="1646" y="380"/>
                </a:lnTo>
                <a:lnTo>
                  <a:pt x="1647" y="384"/>
                </a:lnTo>
                <a:lnTo>
                  <a:pt x="1647" y="355"/>
                </a:lnTo>
                <a:lnTo>
                  <a:pt x="1648" y="341"/>
                </a:lnTo>
                <a:lnTo>
                  <a:pt x="1648" y="345"/>
                </a:lnTo>
                <a:lnTo>
                  <a:pt x="1649" y="362"/>
                </a:lnTo>
                <a:lnTo>
                  <a:pt x="1649" y="386"/>
                </a:lnTo>
                <a:lnTo>
                  <a:pt x="1650" y="382"/>
                </a:lnTo>
                <a:lnTo>
                  <a:pt x="1650" y="345"/>
                </a:lnTo>
                <a:lnTo>
                  <a:pt x="1651" y="342"/>
                </a:lnTo>
                <a:lnTo>
                  <a:pt x="1651" y="363"/>
                </a:lnTo>
                <a:lnTo>
                  <a:pt x="1652" y="326"/>
                </a:lnTo>
                <a:lnTo>
                  <a:pt x="1653" y="293"/>
                </a:lnTo>
                <a:lnTo>
                  <a:pt x="1653" y="311"/>
                </a:lnTo>
                <a:lnTo>
                  <a:pt x="1654" y="315"/>
                </a:lnTo>
                <a:lnTo>
                  <a:pt x="1654" y="350"/>
                </a:lnTo>
                <a:lnTo>
                  <a:pt x="1655" y="396"/>
                </a:lnTo>
                <a:lnTo>
                  <a:pt x="1655" y="403"/>
                </a:lnTo>
                <a:lnTo>
                  <a:pt x="1656" y="422"/>
                </a:lnTo>
                <a:lnTo>
                  <a:pt x="1656" y="443"/>
                </a:lnTo>
                <a:lnTo>
                  <a:pt x="1657" y="447"/>
                </a:lnTo>
                <a:lnTo>
                  <a:pt x="1657" y="419"/>
                </a:lnTo>
                <a:lnTo>
                  <a:pt x="1658" y="407"/>
                </a:lnTo>
                <a:lnTo>
                  <a:pt x="1658" y="430"/>
                </a:lnTo>
                <a:lnTo>
                  <a:pt x="1659" y="462"/>
                </a:lnTo>
                <a:lnTo>
                  <a:pt x="1659" y="473"/>
                </a:lnTo>
                <a:lnTo>
                  <a:pt x="1660" y="479"/>
                </a:lnTo>
                <a:lnTo>
                  <a:pt x="1660" y="483"/>
                </a:lnTo>
                <a:lnTo>
                  <a:pt x="1661" y="482"/>
                </a:lnTo>
                <a:lnTo>
                  <a:pt x="1661" y="429"/>
                </a:lnTo>
                <a:lnTo>
                  <a:pt x="1662" y="394"/>
                </a:lnTo>
                <a:lnTo>
                  <a:pt x="1662" y="411"/>
                </a:lnTo>
                <a:lnTo>
                  <a:pt x="1663" y="434"/>
                </a:lnTo>
                <a:lnTo>
                  <a:pt x="1663" y="391"/>
                </a:lnTo>
                <a:lnTo>
                  <a:pt x="1664" y="358"/>
                </a:lnTo>
                <a:lnTo>
                  <a:pt x="1664" y="367"/>
                </a:lnTo>
                <a:lnTo>
                  <a:pt x="1665" y="388"/>
                </a:lnTo>
                <a:lnTo>
                  <a:pt x="1665" y="397"/>
                </a:lnTo>
                <a:lnTo>
                  <a:pt x="1666" y="396"/>
                </a:lnTo>
                <a:lnTo>
                  <a:pt x="1666" y="361"/>
                </a:lnTo>
                <a:lnTo>
                  <a:pt x="1667" y="337"/>
                </a:lnTo>
                <a:lnTo>
                  <a:pt x="1667" y="353"/>
                </a:lnTo>
                <a:lnTo>
                  <a:pt x="1668" y="382"/>
                </a:lnTo>
                <a:lnTo>
                  <a:pt x="1668" y="379"/>
                </a:lnTo>
                <a:lnTo>
                  <a:pt x="1669" y="348"/>
                </a:lnTo>
                <a:lnTo>
                  <a:pt x="1669" y="361"/>
                </a:lnTo>
                <a:lnTo>
                  <a:pt x="1670" y="367"/>
                </a:lnTo>
                <a:lnTo>
                  <a:pt x="1670" y="358"/>
                </a:lnTo>
                <a:lnTo>
                  <a:pt x="1671" y="356"/>
                </a:lnTo>
                <a:lnTo>
                  <a:pt x="1671" y="316"/>
                </a:lnTo>
                <a:lnTo>
                  <a:pt x="1672" y="299"/>
                </a:lnTo>
                <a:lnTo>
                  <a:pt x="1672" y="320"/>
                </a:lnTo>
                <a:lnTo>
                  <a:pt x="1673" y="355"/>
                </a:lnTo>
                <a:lnTo>
                  <a:pt x="1673" y="364"/>
                </a:lnTo>
                <a:lnTo>
                  <a:pt x="1674" y="328"/>
                </a:lnTo>
                <a:lnTo>
                  <a:pt x="1674" y="321"/>
                </a:lnTo>
                <a:lnTo>
                  <a:pt x="1675" y="352"/>
                </a:lnTo>
                <a:lnTo>
                  <a:pt x="1675" y="389"/>
                </a:lnTo>
                <a:lnTo>
                  <a:pt x="1676" y="406"/>
                </a:lnTo>
                <a:lnTo>
                  <a:pt x="1676" y="369"/>
                </a:lnTo>
                <a:lnTo>
                  <a:pt x="1677" y="335"/>
                </a:lnTo>
                <a:lnTo>
                  <a:pt x="1677" y="370"/>
                </a:lnTo>
                <a:lnTo>
                  <a:pt x="1678" y="394"/>
                </a:lnTo>
                <a:lnTo>
                  <a:pt x="1678" y="381"/>
                </a:lnTo>
                <a:lnTo>
                  <a:pt x="1679" y="407"/>
                </a:lnTo>
                <a:lnTo>
                  <a:pt x="1679" y="419"/>
                </a:lnTo>
                <a:lnTo>
                  <a:pt x="1680" y="411"/>
                </a:lnTo>
                <a:lnTo>
                  <a:pt x="1680" y="420"/>
                </a:lnTo>
                <a:lnTo>
                  <a:pt x="1681" y="383"/>
                </a:lnTo>
                <a:lnTo>
                  <a:pt x="1681" y="366"/>
                </a:lnTo>
                <a:lnTo>
                  <a:pt x="1682" y="389"/>
                </a:lnTo>
                <a:lnTo>
                  <a:pt x="1682" y="423"/>
                </a:lnTo>
                <a:lnTo>
                  <a:pt x="1683" y="449"/>
                </a:lnTo>
                <a:lnTo>
                  <a:pt x="1683" y="454"/>
                </a:lnTo>
                <a:lnTo>
                  <a:pt x="1684" y="445"/>
                </a:lnTo>
                <a:lnTo>
                  <a:pt x="1684" y="429"/>
                </a:lnTo>
                <a:lnTo>
                  <a:pt x="1685" y="436"/>
                </a:lnTo>
                <a:lnTo>
                  <a:pt x="1685" y="466"/>
                </a:lnTo>
                <a:lnTo>
                  <a:pt x="1686" y="438"/>
                </a:lnTo>
                <a:lnTo>
                  <a:pt x="1686" y="427"/>
                </a:lnTo>
                <a:lnTo>
                  <a:pt x="1687" y="452"/>
                </a:lnTo>
                <a:lnTo>
                  <a:pt x="1687" y="483"/>
                </a:lnTo>
                <a:lnTo>
                  <a:pt x="1688" y="447"/>
                </a:lnTo>
                <a:lnTo>
                  <a:pt x="1689" y="423"/>
                </a:lnTo>
                <a:lnTo>
                  <a:pt x="1689" y="433"/>
                </a:lnTo>
                <a:lnTo>
                  <a:pt x="1690" y="451"/>
                </a:lnTo>
                <a:lnTo>
                  <a:pt x="1690" y="481"/>
                </a:lnTo>
                <a:lnTo>
                  <a:pt x="1691" y="451"/>
                </a:lnTo>
                <a:lnTo>
                  <a:pt x="1691" y="419"/>
                </a:lnTo>
                <a:lnTo>
                  <a:pt x="1692" y="454"/>
                </a:lnTo>
                <a:lnTo>
                  <a:pt x="1692" y="418"/>
                </a:lnTo>
                <a:lnTo>
                  <a:pt x="1693" y="396"/>
                </a:lnTo>
                <a:lnTo>
                  <a:pt x="1693" y="403"/>
                </a:lnTo>
                <a:lnTo>
                  <a:pt x="1694" y="422"/>
                </a:lnTo>
                <a:lnTo>
                  <a:pt x="1694" y="451"/>
                </a:lnTo>
                <a:lnTo>
                  <a:pt x="1695" y="479"/>
                </a:lnTo>
                <a:lnTo>
                  <a:pt x="1695" y="510"/>
                </a:lnTo>
                <a:lnTo>
                  <a:pt x="1696" y="534"/>
                </a:lnTo>
                <a:lnTo>
                  <a:pt x="1696" y="549"/>
                </a:lnTo>
                <a:lnTo>
                  <a:pt x="1697" y="559"/>
                </a:lnTo>
                <a:lnTo>
                  <a:pt x="1697" y="562"/>
                </a:lnTo>
                <a:lnTo>
                  <a:pt x="1698" y="561"/>
                </a:lnTo>
                <a:lnTo>
                  <a:pt x="1698" y="566"/>
                </a:lnTo>
                <a:lnTo>
                  <a:pt x="1699" y="578"/>
                </a:lnTo>
                <a:lnTo>
                  <a:pt x="1699" y="588"/>
                </a:lnTo>
                <a:lnTo>
                  <a:pt x="1700" y="597"/>
                </a:lnTo>
                <a:lnTo>
                  <a:pt x="1700" y="603"/>
                </a:lnTo>
                <a:lnTo>
                  <a:pt x="1701" y="603"/>
                </a:lnTo>
                <a:lnTo>
                  <a:pt x="1701" y="593"/>
                </a:lnTo>
                <a:lnTo>
                  <a:pt x="1702" y="587"/>
                </a:lnTo>
                <a:lnTo>
                  <a:pt x="1703" y="585"/>
                </a:lnTo>
                <a:lnTo>
                  <a:pt x="1703" y="578"/>
                </a:lnTo>
                <a:lnTo>
                  <a:pt x="1704" y="562"/>
                </a:lnTo>
                <a:lnTo>
                  <a:pt x="1704" y="550"/>
                </a:lnTo>
                <a:lnTo>
                  <a:pt x="1705" y="557"/>
                </a:lnTo>
                <a:lnTo>
                  <a:pt x="1705" y="563"/>
                </a:lnTo>
                <a:lnTo>
                  <a:pt x="1706" y="563"/>
                </a:lnTo>
                <a:lnTo>
                  <a:pt x="1706" y="546"/>
                </a:lnTo>
                <a:lnTo>
                  <a:pt x="1707" y="552"/>
                </a:lnTo>
                <a:lnTo>
                  <a:pt x="1707" y="553"/>
                </a:lnTo>
                <a:lnTo>
                  <a:pt x="1708" y="570"/>
                </a:lnTo>
                <a:lnTo>
                  <a:pt x="1708" y="534"/>
                </a:lnTo>
                <a:lnTo>
                  <a:pt x="1709" y="521"/>
                </a:lnTo>
                <a:lnTo>
                  <a:pt x="1710" y="498"/>
                </a:lnTo>
                <a:lnTo>
                  <a:pt x="1710" y="499"/>
                </a:lnTo>
                <a:lnTo>
                  <a:pt x="1711" y="510"/>
                </a:lnTo>
                <a:lnTo>
                  <a:pt x="1711" y="506"/>
                </a:lnTo>
                <a:lnTo>
                  <a:pt x="1712" y="470"/>
                </a:lnTo>
                <a:lnTo>
                  <a:pt x="1712" y="458"/>
                </a:lnTo>
                <a:lnTo>
                  <a:pt x="1713" y="448"/>
                </a:lnTo>
                <a:lnTo>
                  <a:pt x="1713" y="432"/>
                </a:lnTo>
                <a:lnTo>
                  <a:pt x="1714" y="459"/>
                </a:lnTo>
                <a:lnTo>
                  <a:pt x="1714" y="491"/>
                </a:lnTo>
                <a:lnTo>
                  <a:pt x="1715" y="506"/>
                </a:lnTo>
                <a:lnTo>
                  <a:pt x="1715" y="522"/>
                </a:lnTo>
                <a:lnTo>
                  <a:pt x="1716" y="534"/>
                </a:lnTo>
                <a:lnTo>
                  <a:pt x="1716" y="549"/>
                </a:lnTo>
                <a:lnTo>
                  <a:pt x="1717" y="540"/>
                </a:lnTo>
                <a:lnTo>
                  <a:pt x="1717" y="544"/>
                </a:lnTo>
                <a:lnTo>
                  <a:pt x="1718" y="550"/>
                </a:lnTo>
                <a:lnTo>
                  <a:pt x="1719" y="512"/>
                </a:lnTo>
                <a:lnTo>
                  <a:pt x="1719" y="504"/>
                </a:lnTo>
                <a:lnTo>
                  <a:pt x="1720" y="516"/>
                </a:lnTo>
                <a:lnTo>
                  <a:pt x="1720" y="532"/>
                </a:lnTo>
                <a:lnTo>
                  <a:pt x="1721" y="504"/>
                </a:lnTo>
                <a:lnTo>
                  <a:pt x="1721" y="496"/>
                </a:lnTo>
                <a:lnTo>
                  <a:pt x="1722" y="484"/>
                </a:lnTo>
                <a:lnTo>
                  <a:pt x="1722" y="469"/>
                </a:lnTo>
                <a:lnTo>
                  <a:pt x="1723" y="470"/>
                </a:lnTo>
                <a:lnTo>
                  <a:pt x="1724" y="474"/>
                </a:lnTo>
                <a:lnTo>
                  <a:pt x="1724" y="486"/>
                </a:lnTo>
                <a:lnTo>
                  <a:pt x="1725" y="485"/>
                </a:lnTo>
                <a:lnTo>
                  <a:pt x="1725" y="466"/>
                </a:lnTo>
                <a:lnTo>
                  <a:pt x="1726" y="426"/>
                </a:lnTo>
                <a:lnTo>
                  <a:pt x="1726" y="440"/>
                </a:lnTo>
                <a:lnTo>
                  <a:pt x="1727" y="447"/>
                </a:lnTo>
                <a:lnTo>
                  <a:pt x="1727" y="453"/>
                </a:lnTo>
                <a:lnTo>
                  <a:pt x="1728" y="456"/>
                </a:lnTo>
                <a:lnTo>
                  <a:pt x="1728" y="448"/>
                </a:lnTo>
                <a:lnTo>
                  <a:pt x="1729" y="457"/>
                </a:lnTo>
                <a:lnTo>
                  <a:pt x="1729" y="444"/>
                </a:lnTo>
                <a:lnTo>
                  <a:pt x="1730" y="424"/>
                </a:lnTo>
                <a:lnTo>
                  <a:pt x="1730" y="404"/>
                </a:lnTo>
                <a:lnTo>
                  <a:pt x="1731" y="343"/>
                </a:lnTo>
                <a:lnTo>
                  <a:pt x="1731" y="349"/>
                </a:lnTo>
                <a:lnTo>
                  <a:pt x="1732" y="369"/>
                </a:lnTo>
                <a:lnTo>
                  <a:pt x="1732" y="379"/>
                </a:lnTo>
                <a:lnTo>
                  <a:pt x="1733" y="368"/>
                </a:lnTo>
                <a:lnTo>
                  <a:pt x="1733" y="354"/>
                </a:lnTo>
                <a:lnTo>
                  <a:pt x="1734" y="367"/>
                </a:lnTo>
                <a:lnTo>
                  <a:pt x="1734" y="373"/>
                </a:lnTo>
                <a:lnTo>
                  <a:pt x="1735" y="378"/>
                </a:lnTo>
                <a:lnTo>
                  <a:pt x="1735" y="372"/>
                </a:lnTo>
                <a:lnTo>
                  <a:pt x="1736" y="334"/>
                </a:lnTo>
                <a:lnTo>
                  <a:pt x="1736" y="301"/>
                </a:lnTo>
                <a:lnTo>
                  <a:pt x="1737" y="314"/>
                </a:lnTo>
                <a:lnTo>
                  <a:pt x="1737" y="343"/>
                </a:lnTo>
                <a:lnTo>
                  <a:pt x="1738" y="340"/>
                </a:lnTo>
                <a:lnTo>
                  <a:pt x="1738" y="324"/>
                </a:lnTo>
                <a:lnTo>
                  <a:pt x="1739" y="329"/>
                </a:lnTo>
                <a:lnTo>
                  <a:pt x="1739" y="328"/>
                </a:lnTo>
                <a:lnTo>
                  <a:pt x="1740" y="313"/>
                </a:lnTo>
                <a:lnTo>
                  <a:pt x="1740" y="333"/>
                </a:lnTo>
                <a:lnTo>
                  <a:pt x="1741" y="328"/>
                </a:lnTo>
                <a:lnTo>
                  <a:pt x="1741" y="329"/>
                </a:lnTo>
                <a:lnTo>
                  <a:pt x="1742" y="336"/>
                </a:lnTo>
                <a:lnTo>
                  <a:pt x="1742" y="327"/>
                </a:lnTo>
                <a:lnTo>
                  <a:pt x="1743" y="326"/>
                </a:lnTo>
                <a:lnTo>
                  <a:pt x="1743" y="290"/>
                </a:lnTo>
                <a:lnTo>
                  <a:pt x="1744" y="283"/>
                </a:lnTo>
                <a:lnTo>
                  <a:pt x="1744" y="322"/>
                </a:lnTo>
                <a:lnTo>
                  <a:pt x="1745" y="292"/>
                </a:lnTo>
                <a:lnTo>
                  <a:pt x="1745" y="280"/>
                </a:lnTo>
                <a:lnTo>
                  <a:pt x="1746" y="308"/>
                </a:lnTo>
                <a:lnTo>
                  <a:pt x="1746" y="302"/>
                </a:lnTo>
                <a:lnTo>
                  <a:pt x="1747" y="272"/>
                </a:lnTo>
                <a:lnTo>
                  <a:pt x="1747" y="265"/>
                </a:lnTo>
                <a:lnTo>
                  <a:pt x="1748" y="301"/>
                </a:lnTo>
                <a:lnTo>
                  <a:pt x="1748" y="310"/>
                </a:lnTo>
                <a:lnTo>
                  <a:pt x="1749" y="288"/>
                </a:lnTo>
                <a:lnTo>
                  <a:pt x="1749" y="279"/>
                </a:lnTo>
                <a:lnTo>
                  <a:pt x="1750" y="278"/>
                </a:lnTo>
                <a:lnTo>
                  <a:pt x="1750" y="287"/>
                </a:lnTo>
                <a:lnTo>
                  <a:pt x="1751" y="296"/>
                </a:lnTo>
                <a:lnTo>
                  <a:pt x="1751" y="268"/>
                </a:lnTo>
                <a:lnTo>
                  <a:pt x="1752" y="252"/>
                </a:lnTo>
                <a:lnTo>
                  <a:pt x="1753" y="253"/>
                </a:lnTo>
                <a:lnTo>
                  <a:pt x="1753" y="268"/>
                </a:lnTo>
                <a:lnTo>
                  <a:pt x="1754" y="294"/>
                </a:lnTo>
                <a:lnTo>
                  <a:pt x="1754" y="291"/>
                </a:lnTo>
                <a:lnTo>
                  <a:pt x="1755" y="266"/>
                </a:lnTo>
                <a:lnTo>
                  <a:pt x="1755" y="250"/>
                </a:lnTo>
                <a:lnTo>
                  <a:pt x="1756" y="287"/>
                </a:lnTo>
                <a:lnTo>
                  <a:pt x="1756" y="318"/>
                </a:lnTo>
                <a:lnTo>
                  <a:pt x="1757" y="285"/>
                </a:lnTo>
                <a:lnTo>
                  <a:pt x="1757" y="274"/>
                </a:lnTo>
                <a:lnTo>
                  <a:pt x="1758" y="308"/>
                </a:lnTo>
                <a:lnTo>
                  <a:pt x="1758" y="295"/>
                </a:lnTo>
                <a:lnTo>
                  <a:pt x="1759" y="290"/>
                </a:lnTo>
                <a:lnTo>
                  <a:pt x="1760" y="306"/>
                </a:lnTo>
                <a:lnTo>
                  <a:pt x="1760" y="307"/>
                </a:lnTo>
                <a:lnTo>
                  <a:pt x="1761" y="334"/>
                </a:lnTo>
                <a:lnTo>
                  <a:pt x="1761" y="333"/>
                </a:lnTo>
                <a:lnTo>
                  <a:pt x="1762" y="296"/>
                </a:lnTo>
                <a:lnTo>
                  <a:pt x="1762" y="271"/>
                </a:lnTo>
                <a:lnTo>
                  <a:pt x="1763" y="297"/>
                </a:lnTo>
                <a:lnTo>
                  <a:pt x="1763" y="296"/>
                </a:lnTo>
                <a:lnTo>
                  <a:pt x="1764" y="247"/>
                </a:lnTo>
                <a:lnTo>
                  <a:pt x="1764" y="220"/>
                </a:lnTo>
                <a:lnTo>
                  <a:pt x="1765" y="244"/>
                </a:lnTo>
                <a:lnTo>
                  <a:pt x="1765" y="243"/>
                </a:lnTo>
                <a:lnTo>
                  <a:pt x="1766" y="227"/>
                </a:lnTo>
                <a:lnTo>
                  <a:pt x="1766" y="207"/>
                </a:lnTo>
                <a:lnTo>
                  <a:pt x="1767" y="194"/>
                </a:lnTo>
                <a:lnTo>
                  <a:pt x="1767" y="205"/>
                </a:lnTo>
                <a:lnTo>
                  <a:pt x="1768" y="223"/>
                </a:lnTo>
                <a:lnTo>
                  <a:pt x="1768" y="198"/>
                </a:lnTo>
                <a:lnTo>
                  <a:pt x="1769" y="178"/>
                </a:lnTo>
                <a:lnTo>
                  <a:pt x="1770" y="185"/>
                </a:lnTo>
                <a:lnTo>
                  <a:pt x="1770" y="213"/>
                </a:lnTo>
                <a:lnTo>
                  <a:pt x="1771" y="239"/>
                </a:lnTo>
                <a:lnTo>
                  <a:pt x="1771" y="216"/>
                </a:lnTo>
                <a:lnTo>
                  <a:pt x="1772" y="211"/>
                </a:lnTo>
                <a:lnTo>
                  <a:pt x="1772" y="203"/>
                </a:lnTo>
                <a:lnTo>
                  <a:pt x="1773" y="203"/>
                </a:lnTo>
                <a:lnTo>
                  <a:pt x="1773" y="214"/>
                </a:lnTo>
                <a:lnTo>
                  <a:pt x="1774" y="200"/>
                </a:lnTo>
                <a:lnTo>
                  <a:pt x="1774" y="201"/>
                </a:lnTo>
                <a:lnTo>
                  <a:pt x="1775" y="195"/>
                </a:lnTo>
                <a:lnTo>
                  <a:pt x="1775" y="221"/>
                </a:lnTo>
                <a:lnTo>
                  <a:pt x="1776" y="229"/>
                </a:lnTo>
                <a:lnTo>
                  <a:pt x="1776" y="242"/>
                </a:lnTo>
                <a:lnTo>
                  <a:pt x="1777" y="227"/>
                </a:lnTo>
                <a:lnTo>
                  <a:pt x="1777" y="239"/>
                </a:lnTo>
                <a:lnTo>
                  <a:pt x="1778" y="263"/>
                </a:lnTo>
                <a:lnTo>
                  <a:pt x="1778" y="279"/>
                </a:lnTo>
                <a:lnTo>
                  <a:pt x="1779" y="256"/>
                </a:lnTo>
                <a:lnTo>
                  <a:pt x="1779" y="249"/>
                </a:lnTo>
                <a:lnTo>
                  <a:pt x="1780" y="288"/>
                </a:lnTo>
                <a:lnTo>
                  <a:pt x="1780" y="322"/>
                </a:lnTo>
                <a:lnTo>
                  <a:pt x="1781" y="313"/>
                </a:lnTo>
                <a:lnTo>
                  <a:pt x="1781" y="299"/>
                </a:lnTo>
                <a:lnTo>
                  <a:pt x="1782" y="323"/>
                </a:lnTo>
                <a:lnTo>
                  <a:pt x="1782" y="340"/>
                </a:lnTo>
                <a:lnTo>
                  <a:pt x="1783" y="326"/>
                </a:lnTo>
                <a:lnTo>
                  <a:pt x="1783" y="331"/>
                </a:lnTo>
                <a:lnTo>
                  <a:pt x="1784" y="348"/>
                </a:lnTo>
                <a:lnTo>
                  <a:pt x="1784" y="307"/>
                </a:lnTo>
                <a:lnTo>
                  <a:pt x="1785" y="320"/>
                </a:lnTo>
                <a:lnTo>
                  <a:pt x="1785" y="348"/>
                </a:lnTo>
                <a:lnTo>
                  <a:pt x="1786" y="334"/>
                </a:lnTo>
                <a:lnTo>
                  <a:pt x="1786" y="332"/>
                </a:lnTo>
                <a:lnTo>
                  <a:pt x="1787" y="353"/>
                </a:lnTo>
                <a:lnTo>
                  <a:pt x="1787" y="329"/>
                </a:lnTo>
                <a:lnTo>
                  <a:pt x="1788" y="329"/>
                </a:lnTo>
                <a:lnTo>
                  <a:pt x="1788" y="356"/>
                </a:lnTo>
                <a:lnTo>
                  <a:pt x="1789" y="354"/>
                </a:lnTo>
                <a:lnTo>
                  <a:pt x="1789" y="328"/>
                </a:lnTo>
                <a:lnTo>
                  <a:pt x="1790" y="340"/>
                </a:lnTo>
                <a:lnTo>
                  <a:pt x="1790" y="320"/>
                </a:lnTo>
                <a:lnTo>
                  <a:pt x="1791" y="314"/>
                </a:lnTo>
                <a:lnTo>
                  <a:pt x="1791" y="320"/>
                </a:lnTo>
                <a:lnTo>
                  <a:pt x="1792" y="338"/>
                </a:lnTo>
                <a:lnTo>
                  <a:pt x="1792" y="340"/>
                </a:lnTo>
                <a:lnTo>
                  <a:pt x="1793" y="318"/>
                </a:lnTo>
                <a:lnTo>
                  <a:pt x="1793" y="327"/>
                </a:lnTo>
                <a:lnTo>
                  <a:pt x="1794" y="356"/>
                </a:lnTo>
                <a:lnTo>
                  <a:pt x="1795" y="340"/>
                </a:lnTo>
                <a:lnTo>
                  <a:pt x="1795" y="334"/>
                </a:lnTo>
                <a:lnTo>
                  <a:pt x="1796" y="344"/>
                </a:lnTo>
                <a:lnTo>
                  <a:pt x="1796" y="352"/>
                </a:lnTo>
                <a:lnTo>
                  <a:pt x="1797" y="361"/>
                </a:lnTo>
                <a:lnTo>
                  <a:pt x="1797" y="381"/>
                </a:lnTo>
                <a:lnTo>
                  <a:pt x="1798" y="362"/>
                </a:lnTo>
                <a:lnTo>
                  <a:pt x="1798" y="358"/>
                </a:lnTo>
                <a:lnTo>
                  <a:pt x="1799" y="352"/>
                </a:lnTo>
                <a:lnTo>
                  <a:pt x="1799" y="363"/>
                </a:lnTo>
                <a:lnTo>
                  <a:pt x="1800" y="346"/>
                </a:lnTo>
                <a:lnTo>
                  <a:pt x="1800" y="361"/>
                </a:lnTo>
                <a:lnTo>
                  <a:pt x="1801" y="339"/>
                </a:lnTo>
                <a:lnTo>
                  <a:pt x="1801" y="337"/>
                </a:lnTo>
                <a:lnTo>
                  <a:pt x="1802" y="346"/>
                </a:lnTo>
                <a:lnTo>
                  <a:pt x="1802" y="344"/>
                </a:lnTo>
                <a:lnTo>
                  <a:pt x="1803" y="312"/>
                </a:lnTo>
                <a:lnTo>
                  <a:pt x="1803" y="299"/>
                </a:lnTo>
                <a:lnTo>
                  <a:pt x="1804" y="301"/>
                </a:lnTo>
                <a:lnTo>
                  <a:pt x="1804" y="272"/>
                </a:lnTo>
                <a:lnTo>
                  <a:pt x="1805" y="258"/>
                </a:lnTo>
                <a:lnTo>
                  <a:pt x="1805" y="268"/>
                </a:lnTo>
                <a:lnTo>
                  <a:pt x="1806" y="274"/>
                </a:lnTo>
                <a:lnTo>
                  <a:pt x="1806" y="263"/>
                </a:lnTo>
                <a:lnTo>
                  <a:pt x="1807" y="257"/>
                </a:lnTo>
                <a:lnTo>
                  <a:pt x="1807" y="252"/>
                </a:lnTo>
                <a:lnTo>
                  <a:pt x="1808" y="250"/>
                </a:lnTo>
                <a:lnTo>
                  <a:pt x="1808" y="253"/>
                </a:lnTo>
                <a:lnTo>
                  <a:pt x="1809" y="258"/>
                </a:lnTo>
                <a:lnTo>
                  <a:pt x="1809" y="266"/>
                </a:lnTo>
                <a:lnTo>
                  <a:pt x="1810" y="279"/>
                </a:lnTo>
                <a:lnTo>
                  <a:pt x="1810" y="286"/>
                </a:lnTo>
                <a:lnTo>
                  <a:pt x="1811" y="295"/>
                </a:lnTo>
                <a:lnTo>
                  <a:pt x="1811" y="288"/>
                </a:lnTo>
                <a:lnTo>
                  <a:pt x="1812" y="288"/>
                </a:lnTo>
                <a:lnTo>
                  <a:pt x="1812" y="284"/>
                </a:lnTo>
                <a:lnTo>
                  <a:pt x="1813" y="289"/>
                </a:lnTo>
                <a:lnTo>
                  <a:pt x="1813" y="292"/>
                </a:lnTo>
                <a:lnTo>
                  <a:pt x="1814" y="290"/>
                </a:lnTo>
                <a:lnTo>
                  <a:pt x="1814" y="293"/>
                </a:lnTo>
                <a:lnTo>
                  <a:pt x="1815" y="264"/>
                </a:lnTo>
                <a:lnTo>
                  <a:pt x="1815" y="272"/>
                </a:lnTo>
                <a:lnTo>
                  <a:pt x="1816" y="272"/>
                </a:lnTo>
                <a:lnTo>
                  <a:pt x="1816" y="268"/>
                </a:lnTo>
                <a:lnTo>
                  <a:pt x="1817" y="266"/>
                </a:lnTo>
                <a:lnTo>
                  <a:pt x="1817" y="275"/>
                </a:lnTo>
                <a:lnTo>
                  <a:pt x="1818" y="303"/>
                </a:lnTo>
                <a:lnTo>
                  <a:pt x="1818" y="286"/>
                </a:lnTo>
                <a:lnTo>
                  <a:pt x="1819" y="287"/>
                </a:lnTo>
                <a:lnTo>
                  <a:pt x="1819" y="232"/>
                </a:lnTo>
                <a:lnTo>
                  <a:pt x="1820" y="244"/>
                </a:lnTo>
                <a:lnTo>
                  <a:pt x="1820" y="254"/>
                </a:lnTo>
                <a:lnTo>
                  <a:pt x="1821" y="221"/>
                </a:lnTo>
                <a:lnTo>
                  <a:pt x="1821" y="214"/>
                </a:lnTo>
                <a:lnTo>
                  <a:pt x="1822" y="226"/>
                </a:lnTo>
                <a:lnTo>
                  <a:pt x="1822" y="194"/>
                </a:lnTo>
                <a:lnTo>
                  <a:pt x="1823" y="205"/>
                </a:lnTo>
                <a:lnTo>
                  <a:pt x="1823" y="207"/>
                </a:lnTo>
                <a:lnTo>
                  <a:pt x="1824" y="223"/>
                </a:lnTo>
                <a:lnTo>
                  <a:pt x="1824" y="224"/>
                </a:lnTo>
                <a:lnTo>
                  <a:pt x="1825" y="224"/>
                </a:lnTo>
                <a:lnTo>
                  <a:pt x="1825" y="238"/>
                </a:lnTo>
                <a:lnTo>
                  <a:pt x="1826" y="249"/>
                </a:lnTo>
                <a:lnTo>
                  <a:pt x="1826" y="296"/>
                </a:lnTo>
                <a:lnTo>
                  <a:pt x="1827" y="306"/>
                </a:lnTo>
                <a:lnTo>
                  <a:pt x="1827" y="268"/>
                </a:lnTo>
                <a:lnTo>
                  <a:pt x="1828" y="291"/>
                </a:lnTo>
                <a:lnTo>
                  <a:pt x="1828" y="325"/>
                </a:lnTo>
                <a:lnTo>
                  <a:pt x="1829" y="329"/>
                </a:lnTo>
                <a:lnTo>
                  <a:pt x="1829" y="311"/>
                </a:lnTo>
                <a:lnTo>
                  <a:pt x="1830" y="321"/>
                </a:lnTo>
                <a:lnTo>
                  <a:pt x="1831" y="352"/>
                </a:lnTo>
                <a:lnTo>
                  <a:pt x="1831" y="342"/>
                </a:lnTo>
                <a:lnTo>
                  <a:pt x="1832" y="321"/>
                </a:lnTo>
                <a:lnTo>
                  <a:pt x="1832" y="318"/>
                </a:lnTo>
                <a:lnTo>
                  <a:pt x="1833" y="322"/>
                </a:lnTo>
                <a:lnTo>
                  <a:pt x="1833" y="325"/>
                </a:lnTo>
                <a:lnTo>
                  <a:pt x="1834" y="327"/>
                </a:lnTo>
                <a:lnTo>
                  <a:pt x="1834" y="295"/>
                </a:lnTo>
                <a:lnTo>
                  <a:pt x="1835" y="272"/>
                </a:lnTo>
                <a:lnTo>
                  <a:pt x="1835" y="280"/>
                </a:lnTo>
                <a:lnTo>
                  <a:pt x="1836" y="256"/>
                </a:lnTo>
                <a:lnTo>
                  <a:pt x="1836" y="266"/>
                </a:lnTo>
                <a:lnTo>
                  <a:pt x="1837" y="251"/>
                </a:lnTo>
                <a:lnTo>
                  <a:pt x="1837" y="216"/>
                </a:lnTo>
                <a:lnTo>
                  <a:pt x="1838" y="226"/>
                </a:lnTo>
                <a:lnTo>
                  <a:pt x="1838" y="257"/>
                </a:lnTo>
                <a:lnTo>
                  <a:pt x="1839" y="232"/>
                </a:lnTo>
                <a:lnTo>
                  <a:pt x="1839" y="247"/>
                </a:lnTo>
                <a:lnTo>
                  <a:pt x="1840" y="255"/>
                </a:lnTo>
                <a:lnTo>
                  <a:pt x="1840" y="252"/>
                </a:lnTo>
                <a:lnTo>
                  <a:pt x="1841" y="248"/>
                </a:lnTo>
                <a:lnTo>
                  <a:pt x="1841" y="238"/>
                </a:lnTo>
                <a:lnTo>
                  <a:pt x="1842" y="234"/>
                </a:lnTo>
                <a:lnTo>
                  <a:pt x="1842" y="246"/>
                </a:lnTo>
                <a:lnTo>
                  <a:pt x="1843" y="275"/>
                </a:lnTo>
                <a:lnTo>
                  <a:pt x="1843" y="287"/>
                </a:lnTo>
                <a:lnTo>
                  <a:pt x="1844" y="280"/>
                </a:lnTo>
                <a:lnTo>
                  <a:pt x="1844" y="270"/>
                </a:lnTo>
                <a:lnTo>
                  <a:pt x="1845" y="252"/>
                </a:lnTo>
                <a:lnTo>
                  <a:pt x="1845" y="258"/>
                </a:lnTo>
                <a:lnTo>
                  <a:pt x="1846" y="260"/>
                </a:lnTo>
                <a:lnTo>
                  <a:pt x="1846" y="282"/>
                </a:lnTo>
                <a:lnTo>
                  <a:pt x="1847" y="282"/>
                </a:lnTo>
                <a:lnTo>
                  <a:pt x="1847" y="273"/>
                </a:lnTo>
                <a:lnTo>
                  <a:pt x="1848" y="283"/>
                </a:lnTo>
                <a:lnTo>
                  <a:pt x="1848" y="271"/>
                </a:lnTo>
                <a:lnTo>
                  <a:pt x="1849" y="265"/>
                </a:lnTo>
                <a:lnTo>
                  <a:pt x="1849" y="228"/>
                </a:lnTo>
                <a:lnTo>
                  <a:pt x="1850" y="239"/>
                </a:lnTo>
                <a:lnTo>
                  <a:pt x="1850" y="246"/>
                </a:lnTo>
                <a:lnTo>
                  <a:pt x="1851" y="254"/>
                </a:lnTo>
                <a:lnTo>
                  <a:pt x="1851" y="253"/>
                </a:lnTo>
                <a:lnTo>
                  <a:pt x="1852" y="255"/>
                </a:lnTo>
                <a:lnTo>
                  <a:pt x="1852" y="267"/>
                </a:lnTo>
                <a:lnTo>
                  <a:pt x="1853" y="262"/>
                </a:lnTo>
                <a:lnTo>
                  <a:pt x="1853" y="261"/>
                </a:lnTo>
                <a:lnTo>
                  <a:pt x="1854" y="265"/>
                </a:lnTo>
                <a:lnTo>
                  <a:pt x="1854" y="238"/>
                </a:lnTo>
                <a:lnTo>
                  <a:pt x="1855" y="238"/>
                </a:lnTo>
                <a:lnTo>
                  <a:pt x="1855" y="267"/>
                </a:lnTo>
                <a:lnTo>
                  <a:pt x="1856" y="267"/>
                </a:lnTo>
                <a:lnTo>
                  <a:pt x="1856" y="250"/>
                </a:lnTo>
                <a:lnTo>
                  <a:pt x="1857" y="229"/>
                </a:lnTo>
                <a:lnTo>
                  <a:pt x="1858" y="218"/>
                </a:lnTo>
                <a:lnTo>
                  <a:pt x="1858" y="238"/>
                </a:lnTo>
                <a:lnTo>
                  <a:pt x="1859" y="200"/>
                </a:lnTo>
                <a:lnTo>
                  <a:pt x="1859" y="210"/>
                </a:lnTo>
                <a:lnTo>
                  <a:pt x="1860" y="207"/>
                </a:lnTo>
                <a:lnTo>
                  <a:pt x="1860" y="210"/>
                </a:lnTo>
                <a:lnTo>
                  <a:pt x="1861" y="225"/>
                </a:lnTo>
                <a:lnTo>
                  <a:pt x="1861" y="199"/>
                </a:lnTo>
                <a:lnTo>
                  <a:pt x="1862" y="196"/>
                </a:lnTo>
                <a:lnTo>
                  <a:pt x="1862" y="219"/>
                </a:lnTo>
                <a:lnTo>
                  <a:pt x="1863" y="213"/>
                </a:lnTo>
                <a:lnTo>
                  <a:pt x="1863" y="194"/>
                </a:lnTo>
                <a:lnTo>
                  <a:pt x="1864" y="191"/>
                </a:lnTo>
                <a:lnTo>
                  <a:pt x="1864" y="205"/>
                </a:lnTo>
                <a:lnTo>
                  <a:pt x="1865" y="213"/>
                </a:lnTo>
                <a:lnTo>
                  <a:pt x="1866" y="204"/>
                </a:lnTo>
                <a:lnTo>
                  <a:pt x="1866" y="193"/>
                </a:lnTo>
                <a:lnTo>
                  <a:pt x="1867" y="212"/>
                </a:lnTo>
                <a:lnTo>
                  <a:pt x="1867" y="224"/>
                </a:lnTo>
                <a:lnTo>
                  <a:pt x="1868" y="234"/>
                </a:lnTo>
                <a:lnTo>
                  <a:pt x="1868" y="223"/>
                </a:lnTo>
                <a:lnTo>
                  <a:pt x="1869" y="178"/>
                </a:lnTo>
                <a:lnTo>
                  <a:pt x="1869" y="167"/>
                </a:lnTo>
                <a:lnTo>
                  <a:pt x="1870" y="182"/>
                </a:lnTo>
                <a:lnTo>
                  <a:pt x="1870" y="203"/>
                </a:lnTo>
                <a:lnTo>
                  <a:pt x="1871" y="221"/>
                </a:lnTo>
                <a:lnTo>
                  <a:pt x="1871" y="226"/>
                </a:lnTo>
                <a:lnTo>
                  <a:pt x="1872" y="233"/>
                </a:lnTo>
                <a:lnTo>
                  <a:pt x="1872" y="231"/>
                </a:lnTo>
                <a:lnTo>
                  <a:pt x="1873" y="219"/>
                </a:lnTo>
                <a:lnTo>
                  <a:pt x="1873" y="256"/>
                </a:lnTo>
                <a:lnTo>
                  <a:pt x="1874" y="296"/>
                </a:lnTo>
                <a:lnTo>
                  <a:pt x="1874" y="305"/>
                </a:lnTo>
                <a:lnTo>
                  <a:pt x="1875" y="331"/>
                </a:lnTo>
                <a:lnTo>
                  <a:pt x="1875" y="317"/>
                </a:lnTo>
                <a:lnTo>
                  <a:pt x="1876" y="288"/>
                </a:lnTo>
                <a:lnTo>
                  <a:pt x="1876" y="298"/>
                </a:lnTo>
                <a:lnTo>
                  <a:pt x="1877" y="331"/>
                </a:lnTo>
                <a:lnTo>
                  <a:pt x="1877" y="370"/>
                </a:lnTo>
                <a:lnTo>
                  <a:pt x="1878" y="380"/>
                </a:lnTo>
                <a:lnTo>
                  <a:pt x="1878" y="339"/>
                </a:lnTo>
                <a:lnTo>
                  <a:pt x="1879" y="356"/>
                </a:lnTo>
                <a:lnTo>
                  <a:pt x="1879" y="361"/>
                </a:lnTo>
                <a:lnTo>
                  <a:pt x="1880" y="397"/>
                </a:lnTo>
                <a:lnTo>
                  <a:pt x="1880" y="419"/>
                </a:lnTo>
                <a:lnTo>
                  <a:pt x="1881" y="414"/>
                </a:lnTo>
                <a:lnTo>
                  <a:pt x="1881" y="378"/>
                </a:lnTo>
                <a:lnTo>
                  <a:pt x="1882" y="367"/>
                </a:lnTo>
                <a:lnTo>
                  <a:pt x="1882" y="383"/>
                </a:lnTo>
                <a:lnTo>
                  <a:pt x="1883" y="353"/>
                </a:lnTo>
                <a:lnTo>
                  <a:pt x="1883" y="338"/>
                </a:lnTo>
                <a:lnTo>
                  <a:pt x="1884" y="368"/>
                </a:lnTo>
                <a:lnTo>
                  <a:pt x="1884" y="379"/>
                </a:lnTo>
                <a:lnTo>
                  <a:pt x="1885" y="379"/>
                </a:lnTo>
                <a:lnTo>
                  <a:pt x="1885" y="392"/>
                </a:lnTo>
                <a:lnTo>
                  <a:pt x="1886" y="393"/>
                </a:lnTo>
                <a:lnTo>
                  <a:pt x="1886" y="410"/>
                </a:lnTo>
                <a:lnTo>
                  <a:pt x="1887" y="365"/>
                </a:lnTo>
                <a:lnTo>
                  <a:pt x="1887" y="371"/>
                </a:lnTo>
                <a:lnTo>
                  <a:pt x="1888" y="406"/>
                </a:lnTo>
                <a:lnTo>
                  <a:pt x="1888" y="410"/>
                </a:lnTo>
                <a:lnTo>
                  <a:pt x="1889" y="409"/>
                </a:lnTo>
                <a:lnTo>
                  <a:pt x="1889" y="356"/>
                </a:lnTo>
                <a:lnTo>
                  <a:pt x="1890" y="397"/>
                </a:lnTo>
                <a:lnTo>
                  <a:pt x="1890" y="416"/>
                </a:lnTo>
                <a:lnTo>
                  <a:pt x="1891" y="425"/>
                </a:lnTo>
                <a:lnTo>
                  <a:pt x="1891" y="427"/>
                </a:lnTo>
                <a:lnTo>
                  <a:pt x="1892" y="394"/>
                </a:lnTo>
                <a:lnTo>
                  <a:pt x="1892" y="405"/>
                </a:lnTo>
                <a:lnTo>
                  <a:pt x="1893" y="396"/>
                </a:lnTo>
                <a:lnTo>
                  <a:pt x="1893" y="342"/>
                </a:lnTo>
                <a:lnTo>
                  <a:pt x="1894" y="321"/>
                </a:lnTo>
                <a:lnTo>
                  <a:pt x="1894" y="332"/>
                </a:lnTo>
                <a:lnTo>
                  <a:pt x="1895" y="348"/>
                </a:lnTo>
                <a:lnTo>
                  <a:pt x="1895" y="345"/>
                </a:lnTo>
                <a:lnTo>
                  <a:pt x="1896" y="301"/>
                </a:lnTo>
                <a:lnTo>
                  <a:pt x="1896" y="307"/>
                </a:lnTo>
                <a:lnTo>
                  <a:pt x="1897" y="317"/>
                </a:lnTo>
                <a:lnTo>
                  <a:pt x="1897" y="343"/>
                </a:lnTo>
                <a:lnTo>
                  <a:pt x="1898" y="360"/>
                </a:lnTo>
                <a:lnTo>
                  <a:pt x="1898" y="347"/>
                </a:lnTo>
                <a:lnTo>
                  <a:pt x="1899" y="349"/>
                </a:lnTo>
                <a:lnTo>
                  <a:pt x="1899" y="370"/>
                </a:lnTo>
                <a:lnTo>
                  <a:pt x="1900" y="384"/>
                </a:lnTo>
                <a:lnTo>
                  <a:pt x="1900" y="362"/>
                </a:lnTo>
                <a:lnTo>
                  <a:pt x="1901" y="382"/>
                </a:lnTo>
                <a:lnTo>
                  <a:pt x="1902" y="396"/>
                </a:lnTo>
                <a:lnTo>
                  <a:pt x="1902" y="378"/>
                </a:lnTo>
                <a:lnTo>
                  <a:pt x="1903" y="374"/>
                </a:lnTo>
                <a:lnTo>
                  <a:pt x="1903" y="411"/>
                </a:lnTo>
                <a:lnTo>
                  <a:pt x="1904" y="453"/>
                </a:lnTo>
                <a:lnTo>
                  <a:pt x="1904" y="420"/>
                </a:lnTo>
                <a:lnTo>
                  <a:pt x="1905" y="423"/>
                </a:lnTo>
                <a:lnTo>
                  <a:pt x="1905" y="371"/>
                </a:lnTo>
                <a:lnTo>
                  <a:pt x="1906" y="369"/>
                </a:lnTo>
                <a:lnTo>
                  <a:pt x="1906" y="379"/>
                </a:lnTo>
                <a:lnTo>
                  <a:pt x="1907" y="359"/>
                </a:lnTo>
                <a:lnTo>
                  <a:pt x="1907" y="378"/>
                </a:lnTo>
                <a:lnTo>
                  <a:pt x="1908" y="380"/>
                </a:lnTo>
                <a:lnTo>
                  <a:pt x="1908" y="390"/>
                </a:lnTo>
                <a:lnTo>
                  <a:pt x="1909" y="400"/>
                </a:lnTo>
                <a:lnTo>
                  <a:pt x="1909" y="381"/>
                </a:lnTo>
                <a:lnTo>
                  <a:pt x="1910" y="367"/>
                </a:lnTo>
                <a:lnTo>
                  <a:pt x="1910" y="310"/>
                </a:lnTo>
                <a:lnTo>
                  <a:pt x="1911" y="300"/>
                </a:lnTo>
                <a:lnTo>
                  <a:pt x="1911" y="334"/>
                </a:lnTo>
                <a:lnTo>
                  <a:pt x="1912" y="355"/>
                </a:lnTo>
                <a:lnTo>
                  <a:pt x="1912" y="338"/>
                </a:lnTo>
                <a:lnTo>
                  <a:pt x="1913" y="375"/>
                </a:lnTo>
                <a:lnTo>
                  <a:pt x="1913" y="403"/>
                </a:lnTo>
                <a:lnTo>
                  <a:pt x="1914" y="359"/>
                </a:lnTo>
                <a:lnTo>
                  <a:pt x="1914" y="372"/>
                </a:lnTo>
                <a:lnTo>
                  <a:pt x="1915" y="405"/>
                </a:lnTo>
                <a:lnTo>
                  <a:pt x="1915" y="359"/>
                </a:lnTo>
                <a:lnTo>
                  <a:pt x="1916" y="369"/>
                </a:lnTo>
                <a:lnTo>
                  <a:pt x="1916" y="338"/>
                </a:lnTo>
                <a:lnTo>
                  <a:pt x="1917" y="345"/>
                </a:lnTo>
                <a:lnTo>
                  <a:pt x="1917" y="334"/>
                </a:lnTo>
                <a:lnTo>
                  <a:pt x="1918" y="377"/>
                </a:lnTo>
                <a:lnTo>
                  <a:pt x="1918" y="368"/>
                </a:lnTo>
                <a:lnTo>
                  <a:pt x="1919" y="366"/>
                </a:lnTo>
                <a:lnTo>
                  <a:pt x="1919" y="371"/>
                </a:lnTo>
                <a:lnTo>
                  <a:pt x="1920" y="377"/>
                </a:lnTo>
                <a:lnTo>
                  <a:pt x="1920" y="385"/>
                </a:lnTo>
                <a:lnTo>
                  <a:pt x="1921" y="371"/>
                </a:lnTo>
                <a:lnTo>
                  <a:pt x="1921" y="336"/>
                </a:lnTo>
                <a:lnTo>
                  <a:pt x="1922" y="351"/>
                </a:lnTo>
                <a:lnTo>
                  <a:pt x="1922" y="387"/>
                </a:lnTo>
                <a:lnTo>
                  <a:pt x="1923" y="363"/>
                </a:lnTo>
                <a:lnTo>
                  <a:pt x="1923" y="383"/>
                </a:lnTo>
                <a:lnTo>
                  <a:pt x="1924" y="407"/>
                </a:lnTo>
                <a:lnTo>
                  <a:pt x="1924" y="412"/>
                </a:lnTo>
                <a:lnTo>
                  <a:pt x="1925" y="430"/>
                </a:lnTo>
                <a:lnTo>
                  <a:pt x="1925" y="428"/>
                </a:lnTo>
                <a:lnTo>
                  <a:pt x="1926" y="359"/>
                </a:lnTo>
                <a:lnTo>
                  <a:pt x="1926" y="324"/>
                </a:lnTo>
                <a:lnTo>
                  <a:pt x="1927" y="374"/>
                </a:lnTo>
                <a:lnTo>
                  <a:pt x="1927" y="355"/>
                </a:lnTo>
                <a:lnTo>
                  <a:pt x="1928" y="385"/>
                </a:lnTo>
                <a:lnTo>
                  <a:pt x="1928" y="358"/>
                </a:lnTo>
                <a:lnTo>
                  <a:pt x="1929" y="376"/>
                </a:lnTo>
                <a:lnTo>
                  <a:pt x="1929" y="375"/>
                </a:lnTo>
                <a:lnTo>
                  <a:pt x="1930" y="331"/>
                </a:lnTo>
                <a:lnTo>
                  <a:pt x="1930" y="320"/>
                </a:lnTo>
                <a:lnTo>
                  <a:pt x="1931" y="348"/>
                </a:lnTo>
                <a:lnTo>
                  <a:pt x="1931" y="390"/>
                </a:lnTo>
                <a:lnTo>
                  <a:pt x="1932" y="393"/>
                </a:lnTo>
                <a:lnTo>
                  <a:pt x="1932" y="375"/>
                </a:lnTo>
                <a:lnTo>
                  <a:pt x="1933" y="336"/>
                </a:lnTo>
                <a:lnTo>
                  <a:pt x="1933" y="358"/>
                </a:lnTo>
                <a:lnTo>
                  <a:pt x="1934" y="372"/>
                </a:lnTo>
                <a:lnTo>
                  <a:pt x="1934" y="396"/>
                </a:lnTo>
                <a:lnTo>
                  <a:pt x="1935" y="412"/>
                </a:lnTo>
                <a:lnTo>
                  <a:pt x="1935" y="401"/>
                </a:lnTo>
                <a:lnTo>
                  <a:pt x="1936" y="412"/>
                </a:lnTo>
                <a:lnTo>
                  <a:pt x="1936" y="428"/>
                </a:lnTo>
                <a:lnTo>
                  <a:pt x="1937" y="363"/>
                </a:lnTo>
                <a:lnTo>
                  <a:pt x="1938" y="322"/>
                </a:lnTo>
                <a:lnTo>
                  <a:pt x="1938" y="354"/>
                </a:lnTo>
                <a:lnTo>
                  <a:pt x="1939" y="381"/>
                </a:lnTo>
                <a:lnTo>
                  <a:pt x="1939" y="397"/>
                </a:lnTo>
                <a:lnTo>
                  <a:pt x="1940" y="424"/>
                </a:lnTo>
                <a:lnTo>
                  <a:pt x="1940" y="434"/>
                </a:lnTo>
                <a:lnTo>
                  <a:pt x="1941" y="394"/>
                </a:lnTo>
                <a:lnTo>
                  <a:pt x="1941" y="406"/>
                </a:lnTo>
                <a:lnTo>
                  <a:pt x="1942" y="427"/>
                </a:lnTo>
                <a:lnTo>
                  <a:pt x="1942" y="418"/>
                </a:lnTo>
                <a:lnTo>
                  <a:pt x="1943" y="376"/>
                </a:lnTo>
                <a:lnTo>
                  <a:pt x="1943" y="398"/>
                </a:lnTo>
                <a:lnTo>
                  <a:pt x="1944" y="425"/>
                </a:lnTo>
                <a:lnTo>
                  <a:pt x="1944" y="422"/>
                </a:lnTo>
                <a:lnTo>
                  <a:pt x="1945" y="387"/>
                </a:lnTo>
                <a:lnTo>
                  <a:pt x="1945" y="398"/>
                </a:lnTo>
                <a:lnTo>
                  <a:pt x="1946" y="412"/>
                </a:lnTo>
                <a:lnTo>
                  <a:pt x="1946" y="413"/>
                </a:lnTo>
                <a:lnTo>
                  <a:pt x="1947" y="422"/>
                </a:lnTo>
                <a:lnTo>
                  <a:pt x="1947" y="365"/>
                </a:lnTo>
                <a:lnTo>
                  <a:pt x="1948" y="363"/>
                </a:lnTo>
                <a:lnTo>
                  <a:pt x="1948" y="380"/>
                </a:lnTo>
                <a:lnTo>
                  <a:pt x="1949" y="383"/>
                </a:lnTo>
                <a:lnTo>
                  <a:pt x="1949" y="361"/>
                </a:lnTo>
                <a:lnTo>
                  <a:pt x="1950" y="345"/>
                </a:lnTo>
                <a:lnTo>
                  <a:pt x="1950" y="349"/>
                </a:lnTo>
                <a:lnTo>
                  <a:pt x="1951" y="378"/>
                </a:lnTo>
                <a:lnTo>
                  <a:pt x="1951" y="383"/>
                </a:lnTo>
                <a:lnTo>
                  <a:pt x="1952" y="338"/>
                </a:lnTo>
                <a:lnTo>
                  <a:pt x="1952" y="354"/>
                </a:lnTo>
                <a:lnTo>
                  <a:pt x="1953" y="372"/>
                </a:lnTo>
                <a:lnTo>
                  <a:pt x="1953" y="335"/>
                </a:lnTo>
                <a:lnTo>
                  <a:pt x="1954" y="362"/>
                </a:lnTo>
                <a:lnTo>
                  <a:pt x="1954" y="393"/>
                </a:lnTo>
                <a:lnTo>
                  <a:pt x="1955" y="368"/>
                </a:lnTo>
                <a:lnTo>
                  <a:pt x="1955" y="399"/>
                </a:lnTo>
                <a:lnTo>
                  <a:pt x="1956" y="416"/>
                </a:lnTo>
                <a:lnTo>
                  <a:pt x="1956" y="424"/>
                </a:lnTo>
                <a:lnTo>
                  <a:pt x="1957" y="452"/>
                </a:lnTo>
                <a:lnTo>
                  <a:pt x="1957" y="457"/>
                </a:lnTo>
                <a:lnTo>
                  <a:pt x="1958" y="443"/>
                </a:lnTo>
                <a:lnTo>
                  <a:pt x="1958" y="377"/>
                </a:lnTo>
                <a:lnTo>
                  <a:pt x="1959" y="382"/>
                </a:lnTo>
                <a:lnTo>
                  <a:pt x="1959" y="401"/>
                </a:lnTo>
                <a:lnTo>
                  <a:pt x="1960" y="381"/>
                </a:lnTo>
                <a:lnTo>
                  <a:pt x="1960" y="372"/>
                </a:lnTo>
                <a:lnTo>
                  <a:pt x="1961" y="394"/>
                </a:lnTo>
                <a:lnTo>
                  <a:pt x="1961" y="385"/>
                </a:lnTo>
                <a:lnTo>
                  <a:pt x="1962" y="415"/>
                </a:lnTo>
                <a:lnTo>
                  <a:pt x="1962" y="372"/>
                </a:lnTo>
                <a:lnTo>
                  <a:pt x="1963" y="356"/>
                </a:lnTo>
                <a:lnTo>
                  <a:pt x="1963" y="381"/>
                </a:lnTo>
                <a:lnTo>
                  <a:pt x="1964" y="413"/>
                </a:lnTo>
                <a:lnTo>
                  <a:pt x="1964" y="449"/>
                </a:lnTo>
                <a:lnTo>
                  <a:pt x="1965" y="424"/>
                </a:lnTo>
                <a:lnTo>
                  <a:pt x="1965" y="426"/>
                </a:lnTo>
                <a:lnTo>
                  <a:pt x="1966" y="441"/>
                </a:lnTo>
                <a:lnTo>
                  <a:pt x="1966" y="450"/>
                </a:lnTo>
                <a:lnTo>
                  <a:pt x="1967" y="453"/>
                </a:lnTo>
                <a:lnTo>
                  <a:pt x="1967" y="450"/>
                </a:lnTo>
                <a:lnTo>
                  <a:pt x="1968" y="444"/>
                </a:lnTo>
                <a:lnTo>
                  <a:pt x="1968" y="441"/>
                </a:lnTo>
                <a:lnTo>
                  <a:pt x="1969" y="384"/>
                </a:lnTo>
                <a:lnTo>
                  <a:pt x="1969" y="388"/>
                </a:lnTo>
                <a:lnTo>
                  <a:pt x="1970" y="402"/>
                </a:lnTo>
                <a:lnTo>
                  <a:pt x="1970" y="389"/>
                </a:lnTo>
                <a:lnTo>
                  <a:pt x="1971" y="398"/>
                </a:lnTo>
                <a:lnTo>
                  <a:pt x="1971" y="434"/>
                </a:lnTo>
                <a:lnTo>
                  <a:pt x="1972" y="444"/>
                </a:lnTo>
                <a:lnTo>
                  <a:pt x="1973" y="397"/>
                </a:lnTo>
                <a:lnTo>
                  <a:pt x="1973" y="385"/>
                </a:lnTo>
                <a:lnTo>
                  <a:pt x="1974" y="400"/>
                </a:lnTo>
                <a:lnTo>
                  <a:pt x="1974" y="420"/>
                </a:lnTo>
                <a:lnTo>
                  <a:pt x="1975" y="433"/>
                </a:lnTo>
                <a:lnTo>
                  <a:pt x="1975" y="439"/>
                </a:lnTo>
                <a:lnTo>
                  <a:pt x="1976" y="449"/>
                </a:lnTo>
                <a:lnTo>
                  <a:pt x="1976" y="459"/>
                </a:lnTo>
                <a:lnTo>
                  <a:pt x="1977" y="469"/>
                </a:lnTo>
                <a:lnTo>
                  <a:pt x="1977" y="454"/>
                </a:lnTo>
                <a:lnTo>
                  <a:pt x="1978" y="453"/>
                </a:lnTo>
                <a:lnTo>
                  <a:pt x="1978" y="461"/>
                </a:lnTo>
                <a:lnTo>
                  <a:pt x="1979" y="429"/>
                </a:lnTo>
                <a:lnTo>
                  <a:pt x="1979" y="426"/>
                </a:lnTo>
                <a:lnTo>
                  <a:pt x="1980" y="415"/>
                </a:lnTo>
                <a:lnTo>
                  <a:pt x="1980" y="431"/>
                </a:lnTo>
                <a:lnTo>
                  <a:pt x="1981" y="430"/>
                </a:lnTo>
                <a:lnTo>
                  <a:pt x="1981" y="425"/>
                </a:lnTo>
                <a:lnTo>
                  <a:pt x="1982" y="382"/>
                </a:lnTo>
                <a:lnTo>
                  <a:pt x="1982" y="369"/>
                </a:lnTo>
                <a:lnTo>
                  <a:pt x="1983" y="369"/>
                </a:lnTo>
                <a:lnTo>
                  <a:pt x="1983" y="366"/>
                </a:lnTo>
                <a:lnTo>
                  <a:pt x="1984" y="381"/>
                </a:lnTo>
                <a:lnTo>
                  <a:pt x="1984" y="390"/>
                </a:lnTo>
                <a:lnTo>
                  <a:pt x="1985" y="391"/>
                </a:lnTo>
                <a:lnTo>
                  <a:pt x="1985" y="390"/>
                </a:lnTo>
                <a:lnTo>
                  <a:pt x="1986" y="390"/>
                </a:lnTo>
                <a:lnTo>
                  <a:pt x="1986" y="387"/>
                </a:lnTo>
                <a:lnTo>
                  <a:pt x="1987" y="391"/>
                </a:lnTo>
                <a:lnTo>
                  <a:pt x="1987" y="388"/>
                </a:lnTo>
                <a:lnTo>
                  <a:pt x="1988" y="399"/>
                </a:lnTo>
                <a:lnTo>
                  <a:pt x="1988" y="402"/>
                </a:lnTo>
                <a:lnTo>
                  <a:pt x="1989" y="403"/>
                </a:lnTo>
                <a:lnTo>
                  <a:pt x="1989" y="398"/>
                </a:lnTo>
                <a:lnTo>
                  <a:pt x="1990" y="392"/>
                </a:lnTo>
                <a:lnTo>
                  <a:pt x="1990" y="380"/>
                </a:lnTo>
                <a:lnTo>
                  <a:pt x="1991" y="371"/>
                </a:lnTo>
                <a:lnTo>
                  <a:pt x="1991" y="360"/>
                </a:lnTo>
                <a:lnTo>
                  <a:pt x="1992" y="333"/>
                </a:lnTo>
                <a:lnTo>
                  <a:pt x="1992" y="304"/>
                </a:lnTo>
                <a:lnTo>
                  <a:pt x="1993" y="307"/>
                </a:lnTo>
                <a:lnTo>
                  <a:pt x="1993" y="322"/>
                </a:lnTo>
                <a:lnTo>
                  <a:pt x="1994" y="305"/>
                </a:lnTo>
                <a:lnTo>
                  <a:pt x="1994" y="297"/>
                </a:lnTo>
                <a:lnTo>
                  <a:pt x="1995" y="278"/>
                </a:lnTo>
                <a:lnTo>
                  <a:pt x="1995" y="299"/>
                </a:lnTo>
                <a:lnTo>
                  <a:pt x="1996" y="322"/>
                </a:lnTo>
                <a:lnTo>
                  <a:pt x="1996" y="333"/>
                </a:lnTo>
                <a:lnTo>
                  <a:pt x="1997" y="325"/>
                </a:lnTo>
                <a:lnTo>
                  <a:pt x="1997" y="284"/>
                </a:lnTo>
                <a:lnTo>
                  <a:pt x="1998" y="306"/>
                </a:lnTo>
                <a:lnTo>
                  <a:pt x="1998" y="337"/>
                </a:lnTo>
                <a:lnTo>
                  <a:pt x="1999" y="344"/>
                </a:lnTo>
                <a:lnTo>
                  <a:pt x="1999" y="359"/>
                </a:lnTo>
                <a:lnTo>
                  <a:pt x="2000" y="363"/>
                </a:lnTo>
                <a:lnTo>
                  <a:pt x="2000" y="374"/>
                </a:lnTo>
                <a:lnTo>
                  <a:pt x="2001" y="351"/>
                </a:lnTo>
                <a:lnTo>
                  <a:pt x="2001" y="342"/>
                </a:lnTo>
                <a:lnTo>
                  <a:pt x="2002" y="371"/>
                </a:lnTo>
                <a:lnTo>
                  <a:pt x="2002" y="397"/>
                </a:lnTo>
                <a:lnTo>
                  <a:pt x="2003" y="417"/>
                </a:lnTo>
                <a:lnTo>
                  <a:pt x="2003" y="373"/>
                </a:lnTo>
                <a:lnTo>
                  <a:pt x="2004" y="357"/>
                </a:lnTo>
                <a:lnTo>
                  <a:pt x="2004" y="399"/>
                </a:lnTo>
                <a:lnTo>
                  <a:pt x="2005" y="377"/>
                </a:lnTo>
                <a:lnTo>
                  <a:pt x="2005" y="366"/>
                </a:lnTo>
                <a:lnTo>
                  <a:pt x="2006" y="406"/>
                </a:lnTo>
                <a:lnTo>
                  <a:pt x="2006" y="396"/>
                </a:lnTo>
                <a:lnTo>
                  <a:pt x="2007" y="391"/>
                </a:lnTo>
                <a:lnTo>
                  <a:pt x="2007" y="349"/>
                </a:lnTo>
                <a:lnTo>
                  <a:pt x="2008" y="322"/>
                </a:lnTo>
                <a:lnTo>
                  <a:pt x="2009" y="365"/>
                </a:lnTo>
                <a:lnTo>
                  <a:pt x="2009" y="381"/>
                </a:lnTo>
                <a:lnTo>
                  <a:pt x="2010" y="379"/>
                </a:lnTo>
                <a:lnTo>
                  <a:pt x="2010" y="376"/>
                </a:lnTo>
                <a:lnTo>
                  <a:pt x="2011" y="383"/>
                </a:lnTo>
                <a:lnTo>
                  <a:pt x="2011" y="343"/>
                </a:lnTo>
                <a:lnTo>
                  <a:pt x="2012" y="345"/>
                </a:lnTo>
                <a:lnTo>
                  <a:pt x="2012" y="381"/>
                </a:lnTo>
                <a:lnTo>
                  <a:pt x="2013" y="369"/>
                </a:lnTo>
                <a:lnTo>
                  <a:pt x="2013" y="363"/>
                </a:lnTo>
                <a:lnTo>
                  <a:pt x="2014" y="330"/>
                </a:lnTo>
                <a:lnTo>
                  <a:pt x="2014" y="344"/>
                </a:lnTo>
                <a:lnTo>
                  <a:pt x="2015" y="366"/>
                </a:lnTo>
                <a:lnTo>
                  <a:pt x="2015" y="293"/>
                </a:lnTo>
                <a:lnTo>
                  <a:pt x="2016" y="263"/>
                </a:lnTo>
                <a:lnTo>
                  <a:pt x="2016" y="320"/>
                </a:lnTo>
                <a:lnTo>
                  <a:pt x="2017" y="323"/>
                </a:lnTo>
                <a:lnTo>
                  <a:pt x="2017" y="289"/>
                </a:lnTo>
                <a:lnTo>
                  <a:pt x="2018" y="301"/>
                </a:lnTo>
                <a:lnTo>
                  <a:pt x="2018" y="285"/>
                </a:lnTo>
                <a:lnTo>
                  <a:pt x="2019" y="217"/>
                </a:lnTo>
                <a:lnTo>
                  <a:pt x="2019" y="196"/>
                </a:lnTo>
                <a:lnTo>
                  <a:pt x="2020" y="212"/>
                </a:lnTo>
                <a:lnTo>
                  <a:pt x="2020" y="249"/>
                </a:lnTo>
                <a:lnTo>
                  <a:pt x="2021" y="262"/>
                </a:lnTo>
                <a:lnTo>
                  <a:pt x="2021" y="222"/>
                </a:lnTo>
                <a:lnTo>
                  <a:pt x="2022" y="228"/>
                </a:lnTo>
                <a:lnTo>
                  <a:pt x="2022" y="267"/>
                </a:lnTo>
                <a:lnTo>
                  <a:pt x="2023" y="258"/>
                </a:lnTo>
                <a:lnTo>
                  <a:pt x="2023" y="272"/>
                </a:lnTo>
                <a:lnTo>
                  <a:pt x="2024" y="276"/>
                </a:lnTo>
                <a:lnTo>
                  <a:pt x="2024" y="309"/>
                </a:lnTo>
                <a:lnTo>
                  <a:pt x="2025" y="287"/>
                </a:lnTo>
                <a:lnTo>
                  <a:pt x="2025" y="306"/>
                </a:lnTo>
                <a:lnTo>
                  <a:pt x="2026" y="318"/>
                </a:lnTo>
                <a:lnTo>
                  <a:pt x="2026" y="323"/>
                </a:lnTo>
                <a:lnTo>
                  <a:pt x="2027" y="333"/>
                </a:lnTo>
                <a:lnTo>
                  <a:pt x="2027" y="338"/>
                </a:lnTo>
                <a:lnTo>
                  <a:pt x="2028" y="359"/>
                </a:lnTo>
                <a:lnTo>
                  <a:pt x="2028" y="337"/>
                </a:lnTo>
                <a:lnTo>
                  <a:pt x="2029" y="348"/>
                </a:lnTo>
                <a:lnTo>
                  <a:pt x="2029" y="343"/>
                </a:lnTo>
                <a:lnTo>
                  <a:pt x="2030" y="350"/>
                </a:lnTo>
                <a:lnTo>
                  <a:pt x="2030" y="333"/>
                </a:lnTo>
                <a:lnTo>
                  <a:pt x="2031" y="320"/>
                </a:lnTo>
                <a:lnTo>
                  <a:pt x="2031" y="288"/>
                </a:lnTo>
                <a:lnTo>
                  <a:pt x="2032" y="279"/>
                </a:lnTo>
                <a:lnTo>
                  <a:pt x="2032" y="307"/>
                </a:lnTo>
                <a:lnTo>
                  <a:pt x="2033" y="350"/>
                </a:lnTo>
                <a:lnTo>
                  <a:pt x="2033" y="364"/>
                </a:lnTo>
                <a:lnTo>
                  <a:pt x="2034" y="366"/>
                </a:lnTo>
                <a:lnTo>
                  <a:pt x="2034" y="358"/>
                </a:lnTo>
                <a:lnTo>
                  <a:pt x="2035" y="344"/>
                </a:lnTo>
                <a:lnTo>
                  <a:pt x="2035" y="311"/>
                </a:lnTo>
                <a:lnTo>
                  <a:pt x="2036" y="296"/>
                </a:lnTo>
                <a:lnTo>
                  <a:pt x="2036" y="309"/>
                </a:lnTo>
                <a:lnTo>
                  <a:pt x="2037" y="331"/>
                </a:lnTo>
                <a:lnTo>
                  <a:pt x="2037" y="339"/>
                </a:lnTo>
                <a:lnTo>
                  <a:pt x="2038" y="335"/>
                </a:lnTo>
                <a:lnTo>
                  <a:pt x="2038" y="324"/>
                </a:lnTo>
                <a:lnTo>
                  <a:pt x="2039" y="261"/>
                </a:lnTo>
                <a:lnTo>
                  <a:pt x="2039" y="266"/>
                </a:lnTo>
                <a:lnTo>
                  <a:pt x="2040" y="314"/>
                </a:lnTo>
                <a:lnTo>
                  <a:pt x="2040" y="319"/>
                </a:lnTo>
                <a:lnTo>
                  <a:pt x="2041" y="334"/>
                </a:lnTo>
                <a:lnTo>
                  <a:pt x="2041" y="322"/>
                </a:lnTo>
                <a:lnTo>
                  <a:pt x="2042" y="285"/>
                </a:lnTo>
                <a:lnTo>
                  <a:pt x="2042" y="282"/>
                </a:lnTo>
                <a:lnTo>
                  <a:pt x="2043" y="298"/>
                </a:lnTo>
                <a:lnTo>
                  <a:pt x="2044" y="310"/>
                </a:lnTo>
                <a:lnTo>
                  <a:pt x="2045" y="313"/>
                </a:lnTo>
                <a:lnTo>
                  <a:pt x="2045" y="303"/>
                </a:lnTo>
                <a:lnTo>
                  <a:pt x="2046" y="265"/>
                </a:lnTo>
                <a:lnTo>
                  <a:pt x="2046" y="275"/>
                </a:lnTo>
                <a:lnTo>
                  <a:pt x="2047" y="298"/>
                </a:lnTo>
                <a:lnTo>
                  <a:pt x="2047" y="316"/>
                </a:lnTo>
                <a:lnTo>
                  <a:pt x="2048" y="277"/>
                </a:lnTo>
                <a:lnTo>
                  <a:pt x="2048" y="256"/>
                </a:lnTo>
                <a:lnTo>
                  <a:pt x="2049" y="284"/>
                </a:lnTo>
                <a:lnTo>
                  <a:pt x="2049" y="303"/>
                </a:lnTo>
                <a:lnTo>
                  <a:pt x="2050" y="309"/>
                </a:lnTo>
                <a:lnTo>
                  <a:pt x="2050" y="249"/>
                </a:lnTo>
                <a:lnTo>
                  <a:pt x="2051" y="226"/>
                </a:lnTo>
                <a:lnTo>
                  <a:pt x="2051" y="265"/>
                </a:lnTo>
                <a:lnTo>
                  <a:pt x="2052" y="297"/>
                </a:lnTo>
                <a:lnTo>
                  <a:pt x="2052" y="315"/>
                </a:lnTo>
                <a:lnTo>
                  <a:pt x="2053" y="324"/>
                </a:lnTo>
                <a:lnTo>
                  <a:pt x="2053" y="325"/>
                </a:lnTo>
                <a:lnTo>
                  <a:pt x="2054" y="293"/>
                </a:lnTo>
                <a:lnTo>
                  <a:pt x="2054" y="289"/>
                </a:lnTo>
                <a:lnTo>
                  <a:pt x="2055" y="321"/>
                </a:lnTo>
                <a:lnTo>
                  <a:pt x="2056" y="316"/>
                </a:lnTo>
                <a:lnTo>
                  <a:pt x="2056" y="307"/>
                </a:lnTo>
                <a:lnTo>
                  <a:pt x="2057" y="287"/>
                </a:lnTo>
                <a:lnTo>
                  <a:pt x="2057" y="292"/>
                </a:lnTo>
                <a:lnTo>
                  <a:pt x="2058" y="322"/>
                </a:lnTo>
                <a:lnTo>
                  <a:pt x="2058" y="336"/>
                </a:lnTo>
                <a:lnTo>
                  <a:pt x="2059" y="339"/>
                </a:lnTo>
                <a:lnTo>
                  <a:pt x="2060" y="332"/>
                </a:lnTo>
                <a:lnTo>
                  <a:pt x="2060" y="318"/>
                </a:lnTo>
                <a:lnTo>
                  <a:pt x="2061" y="298"/>
                </a:lnTo>
                <a:lnTo>
                  <a:pt x="2061" y="305"/>
                </a:lnTo>
                <a:lnTo>
                  <a:pt x="2062" y="332"/>
                </a:lnTo>
                <a:lnTo>
                  <a:pt x="2062" y="360"/>
                </a:lnTo>
                <a:lnTo>
                  <a:pt x="2063" y="382"/>
                </a:lnTo>
                <a:lnTo>
                  <a:pt x="2063" y="366"/>
                </a:lnTo>
                <a:lnTo>
                  <a:pt x="2064" y="349"/>
                </a:lnTo>
                <a:lnTo>
                  <a:pt x="2064" y="323"/>
                </a:lnTo>
                <a:lnTo>
                  <a:pt x="2065" y="353"/>
                </a:lnTo>
                <a:lnTo>
                  <a:pt x="2065" y="379"/>
                </a:lnTo>
                <a:lnTo>
                  <a:pt x="2066" y="378"/>
                </a:lnTo>
                <a:lnTo>
                  <a:pt x="2066" y="343"/>
                </a:lnTo>
                <a:lnTo>
                  <a:pt x="2067" y="321"/>
                </a:lnTo>
                <a:lnTo>
                  <a:pt x="2067" y="339"/>
                </a:lnTo>
                <a:lnTo>
                  <a:pt x="2068" y="376"/>
                </a:lnTo>
                <a:lnTo>
                  <a:pt x="2068" y="391"/>
                </a:lnTo>
                <a:lnTo>
                  <a:pt x="2069" y="423"/>
                </a:lnTo>
                <a:lnTo>
                  <a:pt x="2069" y="432"/>
                </a:lnTo>
                <a:lnTo>
                  <a:pt x="2070" y="375"/>
                </a:lnTo>
                <a:lnTo>
                  <a:pt x="2070" y="378"/>
                </a:lnTo>
                <a:lnTo>
                  <a:pt x="2071" y="398"/>
                </a:lnTo>
                <a:lnTo>
                  <a:pt x="2071" y="395"/>
                </a:lnTo>
                <a:lnTo>
                  <a:pt x="2072" y="357"/>
                </a:lnTo>
                <a:lnTo>
                  <a:pt x="2072" y="378"/>
                </a:lnTo>
                <a:lnTo>
                  <a:pt x="2073" y="384"/>
                </a:lnTo>
                <a:lnTo>
                  <a:pt x="2073" y="362"/>
                </a:lnTo>
                <a:lnTo>
                  <a:pt x="2074" y="400"/>
                </a:lnTo>
                <a:lnTo>
                  <a:pt x="2074" y="325"/>
                </a:lnTo>
                <a:lnTo>
                  <a:pt x="2075" y="331"/>
                </a:lnTo>
                <a:lnTo>
                  <a:pt x="2075" y="328"/>
                </a:lnTo>
                <a:lnTo>
                  <a:pt x="2076" y="342"/>
                </a:lnTo>
                <a:lnTo>
                  <a:pt x="2076" y="336"/>
                </a:lnTo>
                <a:lnTo>
                  <a:pt x="2077" y="286"/>
                </a:lnTo>
                <a:lnTo>
                  <a:pt x="2077" y="293"/>
                </a:lnTo>
                <a:lnTo>
                  <a:pt x="2078" y="310"/>
                </a:lnTo>
                <a:lnTo>
                  <a:pt x="2078" y="317"/>
                </a:lnTo>
                <a:lnTo>
                  <a:pt x="2079" y="320"/>
                </a:lnTo>
                <a:lnTo>
                  <a:pt x="2080" y="283"/>
                </a:lnTo>
                <a:lnTo>
                  <a:pt x="2080" y="270"/>
                </a:lnTo>
                <a:lnTo>
                  <a:pt x="2081" y="298"/>
                </a:lnTo>
                <a:lnTo>
                  <a:pt x="2081" y="311"/>
                </a:lnTo>
                <a:lnTo>
                  <a:pt x="2082" y="298"/>
                </a:lnTo>
                <a:lnTo>
                  <a:pt x="2082" y="266"/>
                </a:lnTo>
                <a:lnTo>
                  <a:pt x="2083" y="280"/>
                </a:lnTo>
                <a:lnTo>
                  <a:pt x="2083" y="305"/>
                </a:lnTo>
                <a:lnTo>
                  <a:pt x="2084" y="311"/>
                </a:lnTo>
                <a:lnTo>
                  <a:pt x="2084" y="304"/>
                </a:lnTo>
                <a:lnTo>
                  <a:pt x="2085" y="298"/>
                </a:lnTo>
                <a:lnTo>
                  <a:pt x="2085" y="262"/>
                </a:lnTo>
                <a:lnTo>
                  <a:pt x="2086" y="252"/>
                </a:lnTo>
                <a:lnTo>
                  <a:pt x="2086" y="306"/>
                </a:lnTo>
                <a:lnTo>
                  <a:pt x="2087" y="298"/>
                </a:lnTo>
                <a:lnTo>
                  <a:pt x="2087" y="328"/>
                </a:lnTo>
                <a:lnTo>
                  <a:pt x="2088" y="302"/>
                </a:lnTo>
                <a:lnTo>
                  <a:pt x="2088" y="308"/>
                </a:lnTo>
                <a:lnTo>
                  <a:pt x="2089" y="329"/>
                </a:lnTo>
                <a:lnTo>
                  <a:pt x="2089" y="351"/>
                </a:lnTo>
                <a:lnTo>
                  <a:pt x="2090" y="334"/>
                </a:lnTo>
                <a:lnTo>
                  <a:pt x="2090" y="298"/>
                </a:lnTo>
                <a:lnTo>
                  <a:pt x="2091" y="283"/>
                </a:lnTo>
                <a:lnTo>
                  <a:pt x="2091" y="278"/>
                </a:lnTo>
                <a:lnTo>
                  <a:pt x="2092" y="295"/>
                </a:lnTo>
                <a:lnTo>
                  <a:pt x="2092" y="305"/>
                </a:lnTo>
                <a:lnTo>
                  <a:pt x="2093" y="276"/>
                </a:lnTo>
                <a:lnTo>
                  <a:pt x="2093" y="282"/>
                </a:lnTo>
                <a:lnTo>
                  <a:pt x="2094" y="330"/>
                </a:lnTo>
                <a:lnTo>
                  <a:pt x="2094" y="361"/>
                </a:lnTo>
                <a:lnTo>
                  <a:pt x="2095" y="380"/>
                </a:lnTo>
                <a:lnTo>
                  <a:pt x="2095" y="382"/>
                </a:lnTo>
                <a:lnTo>
                  <a:pt x="2096" y="390"/>
                </a:lnTo>
                <a:lnTo>
                  <a:pt x="2096" y="386"/>
                </a:lnTo>
                <a:lnTo>
                  <a:pt x="2097" y="329"/>
                </a:lnTo>
                <a:lnTo>
                  <a:pt x="2097" y="314"/>
                </a:lnTo>
                <a:lnTo>
                  <a:pt x="2098" y="336"/>
                </a:lnTo>
                <a:lnTo>
                  <a:pt x="2098" y="332"/>
                </a:lnTo>
                <a:lnTo>
                  <a:pt x="2099" y="317"/>
                </a:lnTo>
                <a:lnTo>
                  <a:pt x="2099" y="338"/>
                </a:lnTo>
                <a:lnTo>
                  <a:pt x="2100" y="290"/>
                </a:lnTo>
                <a:lnTo>
                  <a:pt x="2100" y="262"/>
                </a:lnTo>
                <a:lnTo>
                  <a:pt x="2101" y="265"/>
                </a:lnTo>
                <a:lnTo>
                  <a:pt x="2101" y="283"/>
                </a:lnTo>
                <a:lnTo>
                  <a:pt x="2102" y="306"/>
                </a:lnTo>
                <a:lnTo>
                  <a:pt x="2102" y="327"/>
                </a:lnTo>
                <a:lnTo>
                  <a:pt x="2103" y="313"/>
                </a:lnTo>
                <a:lnTo>
                  <a:pt x="2103" y="292"/>
                </a:lnTo>
                <a:lnTo>
                  <a:pt x="2104" y="298"/>
                </a:lnTo>
                <a:lnTo>
                  <a:pt x="2104" y="313"/>
                </a:lnTo>
                <a:lnTo>
                  <a:pt x="2105" y="274"/>
                </a:lnTo>
                <a:lnTo>
                  <a:pt x="2105" y="304"/>
                </a:lnTo>
                <a:lnTo>
                  <a:pt x="2106" y="334"/>
                </a:lnTo>
                <a:lnTo>
                  <a:pt x="2106" y="360"/>
                </a:lnTo>
                <a:lnTo>
                  <a:pt x="2107" y="380"/>
                </a:lnTo>
                <a:lnTo>
                  <a:pt x="2107" y="387"/>
                </a:lnTo>
                <a:lnTo>
                  <a:pt x="2108" y="359"/>
                </a:lnTo>
                <a:lnTo>
                  <a:pt x="2108" y="362"/>
                </a:lnTo>
                <a:lnTo>
                  <a:pt x="2109" y="355"/>
                </a:lnTo>
                <a:lnTo>
                  <a:pt x="2109" y="343"/>
                </a:lnTo>
                <a:lnTo>
                  <a:pt x="2110" y="313"/>
                </a:lnTo>
                <a:lnTo>
                  <a:pt x="2110" y="323"/>
                </a:lnTo>
                <a:lnTo>
                  <a:pt x="2111" y="312"/>
                </a:lnTo>
                <a:lnTo>
                  <a:pt x="2111" y="286"/>
                </a:lnTo>
                <a:lnTo>
                  <a:pt x="2112" y="240"/>
                </a:lnTo>
                <a:lnTo>
                  <a:pt x="2112" y="274"/>
                </a:lnTo>
                <a:lnTo>
                  <a:pt x="2113" y="283"/>
                </a:lnTo>
                <a:lnTo>
                  <a:pt x="2113" y="261"/>
                </a:lnTo>
                <a:lnTo>
                  <a:pt x="2114" y="259"/>
                </a:lnTo>
                <a:lnTo>
                  <a:pt x="2115" y="288"/>
                </a:lnTo>
                <a:lnTo>
                  <a:pt x="2115" y="284"/>
                </a:lnTo>
                <a:lnTo>
                  <a:pt x="2116" y="261"/>
                </a:lnTo>
                <a:lnTo>
                  <a:pt x="2116" y="250"/>
                </a:lnTo>
                <a:lnTo>
                  <a:pt x="2117" y="227"/>
                </a:lnTo>
                <a:lnTo>
                  <a:pt x="2117" y="250"/>
                </a:lnTo>
                <a:lnTo>
                  <a:pt x="2118" y="247"/>
                </a:lnTo>
                <a:lnTo>
                  <a:pt x="2118" y="244"/>
                </a:lnTo>
                <a:lnTo>
                  <a:pt x="2119" y="255"/>
                </a:lnTo>
                <a:lnTo>
                  <a:pt x="2120" y="277"/>
                </a:lnTo>
                <a:lnTo>
                  <a:pt x="2120" y="248"/>
                </a:lnTo>
                <a:lnTo>
                  <a:pt x="2121" y="270"/>
                </a:lnTo>
                <a:lnTo>
                  <a:pt x="2121" y="295"/>
                </a:lnTo>
                <a:lnTo>
                  <a:pt x="2122" y="301"/>
                </a:lnTo>
                <a:lnTo>
                  <a:pt x="2122" y="298"/>
                </a:lnTo>
                <a:lnTo>
                  <a:pt x="2123" y="284"/>
                </a:lnTo>
                <a:lnTo>
                  <a:pt x="2123" y="323"/>
                </a:lnTo>
                <a:lnTo>
                  <a:pt x="2124" y="340"/>
                </a:lnTo>
                <a:lnTo>
                  <a:pt x="2124" y="303"/>
                </a:lnTo>
                <a:lnTo>
                  <a:pt x="2125" y="326"/>
                </a:lnTo>
                <a:lnTo>
                  <a:pt x="2125" y="349"/>
                </a:lnTo>
                <a:lnTo>
                  <a:pt x="2126" y="351"/>
                </a:lnTo>
                <a:lnTo>
                  <a:pt x="2126" y="342"/>
                </a:lnTo>
                <a:lnTo>
                  <a:pt x="2127" y="322"/>
                </a:lnTo>
                <a:lnTo>
                  <a:pt x="2127" y="361"/>
                </a:lnTo>
                <a:lnTo>
                  <a:pt x="2128" y="373"/>
                </a:lnTo>
                <a:lnTo>
                  <a:pt x="2128" y="337"/>
                </a:lnTo>
                <a:lnTo>
                  <a:pt x="2129" y="362"/>
                </a:lnTo>
                <a:lnTo>
                  <a:pt x="2129" y="382"/>
                </a:lnTo>
                <a:lnTo>
                  <a:pt x="2130" y="382"/>
                </a:lnTo>
                <a:lnTo>
                  <a:pt x="2130" y="350"/>
                </a:lnTo>
                <a:lnTo>
                  <a:pt x="2131" y="376"/>
                </a:lnTo>
                <a:lnTo>
                  <a:pt x="2131" y="394"/>
                </a:lnTo>
                <a:lnTo>
                  <a:pt x="2132" y="384"/>
                </a:lnTo>
                <a:lnTo>
                  <a:pt x="2132" y="387"/>
                </a:lnTo>
                <a:lnTo>
                  <a:pt x="2133" y="403"/>
                </a:lnTo>
                <a:lnTo>
                  <a:pt x="2133" y="404"/>
                </a:lnTo>
                <a:lnTo>
                  <a:pt x="2134" y="399"/>
                </a:lnTo>
                <a:lnTo>
                  <a:pt x="2134" y="397"/>
                </a:lnTo>
                <a:lnTo>
                  <a:pt x="2135" y="388"/>
                </a:lnTo>
                <a:lnTo>
                  <a:pt x="2135" y="357"/>
                </a:lnTo>
                <a:lnTo>
                  <a:pt x="2136" y="344"/>
                </a:lnTo>
                <a:lnTo>
                  <a:pt x="2136" y="353"/>
                </a:lnTo>
                <a:lnTo>
                  <a:pt x="2137" y="354"/>
                </a:lnTo>
                <a:lnTo>
                  <a:pt x="2137" y="340"/>
                </a:lnTo>
                <a:lnTo>
                  <a:pt x="2138" y="324"/>
                </a:lnTo>
                <a:lnTo>
                  <a:pt x="2138" y="269"/>
                </a:lnTo>
                <a:lnTo>
                  <a:pt x="2139" y="245"/>
                </a:lnTo>
                <a:lnTo>
                  <a:pt x="2139" y="270"/>
                </a:lnTo>
                <a:lnTo>
                  <a:pt x="2140" y="298"/>
                </a:lnTo>
                <a:lnTo>
                  <a:pt x="2140" y="255"/>
                </a:lnTo>
                <a:lnTo>
                  <a:pt x="2141" y="228"/>
                </a:lnTo>
                <a:lnTo>
                  <a:pt x="2141" y="191"/>
                </a:lnTo>
                <a:lnTo>
                  <a:pt x="2142" y="196"/>
                </a:lnTo>
                <a:lnTo>
                  <a:pt x="2142" y="207"/>
                </a:lnTo>
                <a:lnTo>
                  <a:pt x="2143" y="227"/>
                </a:lnTo>
                <a:lnTo>
                  <a:pt x="2143" y="222"/>
                </a:lnTo>
                <a:lnTo>
                  <a:pt x="2144" y="214"/>
                </a:lnTo>
                <a:lnTo>
                  <a:pt x="2144" y="242"/>
                </a:lnTo>
                <a:lnTo>
                  <a:pt x="2145" y="222"/>
                </a:lnTo>
                <a:lnTo>
                  <a:pt x="2145" y="237"/>
                </a:lnTo>
                <a:lnTo>
                  <a:pt x="2146" y="245"/>
                </a:lnTo>
                <a:lnTo>
                  <a:pt x="2146" y="243"/>
                </a:lnTo>
                <a:lnTo>
                  <a:pt x="2147" y="195"/>
                </a:lnTo>
                <a:lnTo>
                  <a:pt x="2147" y="209"/>
                </a:lnTo>
                <a:lnTo>
                  <a:pt x="2148" y="254"/>
                </a:lnTo>
                <a:lnTo>
                  <a:pt x="2148" y="209"/>
                </a:lnTo>
                <a:lnTo>
                  <a:pt x="2149" y="198"/>
                </a:lnTo>
                <a:lnTo>
                  <a:pt x="2149" y="244"/>
                </a:lnTo>
                <a:lnTo>
                  <a:pt x="2150" y="258"/>
                </a:lnTo>
                <a:lnTo>
                  <a:pt x="2151" y="265"/>
                </a:lnTo>
                <a:lnTo>
                  <a:pt x="2151" y="259"/>
                </a:lnTo>
                <a:lnTo>
                  <a:pt x="2152" y="213"/>
                </a:lnTo>
                <a:lnTo>
                  <a:pt x="2152" y="232"/>
                </a:lnTo>
                <a:lnTo>
                  <a:pt x="2153" y="239"/>
                </a:lnTo>
                <a:lnTo>
                  <a:pt x="2153" y="230"/>
                </a:lnTo>
                <a:lnTo>
                  <a:pt x="2154" y="233"/>
                </a:lnTo>
                <a:lnTo>
                  <a:pt x="2154" y="191"/>
                </a:lnTo>
                <a:lnTo>
                  <a:pt x="2155" y="224"/>
                </a:lnTo>
                <a:lnTo>
                  <a:pt x="2155" y="203"/>
                </a:lnTo>
                <a:lnTo>
                  <a:pt x="2156" y="245"/>
                </a:lnTo>
                <a:lnTo>
                  <a:pt x="2157" y="216"/>
                </a:lnTo>
                <a:lnTo>
                  <a:pt x="2157" y="211"/>
                </a:lnTo>
                <a:lnTo>
                  <a:pt x="2158" y="229"/>
                </a:lnTo>
                <a:lnTo>
                  <a:pt x="2158" y="252"/>
                </a:lnTo>
                <a:lnTo>
                  <a:pt x="2159" y="266"/>
                </a:lnTo>
                <a:lnTo>
                  <a:pt x="2159" y="264"/>
                </a:lnTo>
                <a:lnTo>
                  <a:pt x="2160" y="250"/>
                </a:lnTo>
                <a:lnTo>
                  <a:pt x="2160" y="263"/>
                </a:lnTo>
                <a:lnTo>
                  <a:pt x="2161" y="248"/>
                </a:lnTo>
                <a:lnTo>
                  <a:pt x="2161" y="237"/>
                </a:lnTo>
                <a:lnTo>
                  <a:pt x="2162" y="248"/>
                </a:lnTo>
                <a:lnTo>
                  <a:pt x="2162" y="259"/>
                </a:lnTo>
                <a:lnTo>
                  <a:pt x="2163" y="244"/>
                </a:lnTo>
                <a:lnTo>
                  <a:pt x="2163" y="249"/>
                </a:lnTo>
                <a:lnTo>
                  <a:pt x="2164" y="302"/>
                </a:lnTo>
                <a:lnTo>
                  <a:pt x="2164" y="293"/>
                </a:lnTo>
                <a:lnTo>
                  <a:pt x="2165" y="318"/>
                </a:lnTo>
                <a:lnTo>
                  <a:pt x="2165" y="310"/>
                </a:lnTo>
                <a:lnTo>
                  <a:pt x="2166" y="318"/>
                </a:lnTo>
                <a:lnTo>
                  <a:pt x="2166" y="309"/>
                </a:lnTo>
                <a:lnTo>
                  <a:pt x="2167" y="313"/>
                </a:lnTo>
                <a:lnTo>
                  <a:pt x="2167" y="300"/>
                </a:lnTo>
                <a:lnTo>
                  <a:pt x="2168" y="298"/>
                </a:lnTo>
                <a:lnTo>
                  <a:pt x="2168" y="260"/>
                </a:lnTo>
                <a:lnTo>
                  <a:pt x="2169" y="261"/>
                </a:lnTo>
                <a:lnTo>
                  <a:pt x="2169" y="254"/>
                </a:lnTo>
                <a:lnTo>
                  <a:pt x="2170" y="251"/>
                </a:lnTo>
                <a:lnTo>
                  <a:pt x="2170" y="269"/>
                </a:lnTo>
                <a:lnTo>
                  <a:pt x="2171" y="264"/>
                </a:lnTo>
                <a:lnTo>
                  <a:pt x="2171" y="277"/>
                </a:lnTo>
                <a:lnTo>
                  <a:pt x="2172" y="249"/>
                </a:lnTo>
                <a:lnTo>
                  <a:pt x="2172" y="241"/>
                </a:lnTo>
                <a:lnTo>
                  <a:pt x="2173" y="275"/>
                </a:lnTo>
                <a:lnTo>
                  <a:pt x="2173" y="276"/>
                </a:lnTo>
                <a:lnTo>
                  <a:pt x="2174" y="232"/>
                </a:lnTo>
                <a:lnTo>
                  <a:pt x="2175" y="269"/>
                </a:lnTo>
                <a:lnTo>
                  <a:pt x="2175" y="277"/>
                </a:lnTo>
                <a:lnTo>
                  <a:pt x="2176" y="231"/>
                </a:lnTo>
                <a:lnTo>
                  <a:pt x="2176" y="223"/>
                </a:lnTo>
                <a:lnTo>
                  <a:pt x="2177" y="247"/>
                </a:lnTo>
                <a:lnTo>
                  <a:pt x="2177" y="215"/>
                </a:lnTo>
                <a:lnTo>
                  <a:pt x="2178" y="234"/>
                </a:lnTo>
                <a:lnTo>
                  <a:pt x="2179" y="262"/>
                </a:lnTo>
                <a:lnTo>
                  <a:pt x="2179" y="266"/>
                </a:lnTo>
                <a:lnTo>
                  <a:pt x="2180" y="263"/>
                </a:lnTo>
                <a:lnTo>
                  <a:pt x="2180" y="259"/>
                </a:lnTo>
                <a:lnTo>
                  <a:pt x="2181" y="257"/>
                </a:lnTo>
                <a:lnTo>
                  <a:pt x="2181" y="212"/>
                </a:lnTo>
                <a:lnTo>
                  <a:pt x="2182" y="202"/>
                </a:lnTo>
                <a:lnTo>
                  <a:pt x="2182" y="232"/>
                </a:lnTo>
                <a:lnTo>
                  <a:pt x="2183" y="266"/>
                </a:lnTo>
                <a:lnTo>
                  <a:pt x="2183" y="283"/>
                </a:lnTo>
                <a:lnTo>
                  <a:pt x="2184" y="272"/>
                </a:lnTo>
                <a:lnTo>
                  <a:pt x="2184" y="248"/>
                </a:lnTo>
                <a:lnTo>
                  <a:pt x="2185" y="271"/>
                </a:lnTo>
                <a:lnTo>
                  <a:pt x="2186" y="278"/>
                </a:lnTo>
                <a:lnTo>
                  <a:pt x="2186" y="294"/>
                </a:lnTo>
                <a:lnTo>
                  <a:pt x="2187" y="291"/>
                </a:lnTo>
                <a:lnTo>
                  <a:pt x="2187" y="241"/>
                </a:lnTo>
                <a:lnTo>
                  <a:pt x="2188" y="224"/>
                </a:lnTo>
                <a:lnTo>
                  <a:pt x="2188" y="246"/>
                </a:lnTo>
                <a:lnTo>
                  <a:pt x="2189" y="259"/>
                </a:lnTo>
                <a:lnTo>
                  <a:pt x="2189" y="250"/>
                </a:lnTo>
                <a:lnTo>
                  <a:pt x="2190" y="235"/>
                </a:lnTo>
                <a:lnTo>
                  <a:pt x="2190" y="215"/>
                </a:lnTo>
                <a:lnTo>
                  <a:pt x="2191" y="229"/>
                </a:lnTo>
                <a:lnTo>
                  <a:pt x="2191" y="263"/>
                </a:lnTo>
                <a:lnTo>
                  <a:pt x="2192" y="266"/>
                </a:lnTo>
                <a:lnTo>
                  <a:pt x="2192" y="268"/>
                </a:lnTo>
                <a:lnTo>
                  <a:pt x="2193" y="246"/>
                </a:lnTo>
                <a:lnTo>
                  <a:pt x="2193" y="220"/>
                </a:lnTo>
                <a:lnTo>
                  <a:pt x="2194" y="221"/>
                </a:lnTo>
                <a:lnTo>
                  <a:pt x="2194" y="236"/>
                </a:lnTo>
                <a:lnTo>
                  <a:pt x="2195" y="240"/>
                </a:lnTo>
                <a:lnTo>
                  <a:pt x="2195" y="267"/>
                </a:lnTo>
                <a:lnTo>
                  <a:pt x="2196" y="274"/>
                </a:lnTo>
                <a:lnTo>
                  <a:pt x="2196" y="278"/>
                </a:lnTo>
                <a:lnTo>
                  <a:pt x="2197" y="241"/>
                </a:lnTo>
                <a:lnTo>
                  <a:pt x="2197" y="253"/>
                </a:lnTo>
                <a:lnTo>
                  <a:pt x="2198" y="281"/>
                </a:lnTo>
                <a:lnTo>
                  <a:pt x="2198" y="297"/>
                </a:lnTo>
                <a:lnTo>
                  <a:pt x="2199" y="303"/>
                </a:lnTo>
                <a:lnTo>
                  <a:pt x="2199" y="299"/>
                </a:lnTo>
                <a:lnTo>
                  <a:pt x="2200" y="294"/>
                </a:lnTo>
                <a:lnTo>
                  <a:pt x="2200" y="304"/>
                </a:lnTo>
                <a:lnTo>
                  <a:pt x="2201" y="280"/>
                </a:lnTo>
                <a:lnTo>
                  <a:pt x="2201" y="236"/>
                </a:lnTo>
                <a:lnTo>
                  <a:pt x="2202" y="255"/>
                </a:lnTo>
                <a:lnTo>
                  <a:pt x="2202" y="258"/>
                </a:lnTo>
                <a:lnTo>
                  <a:pt x="2203" y="259"/>
                </a:lnTo>
              </a:path>
            </a:pathLst>
          </a:custGeom>
          <a:noFill/>
          <a:ln w="2">
            <a:solidFill>
              <a:srgbClr val="F94346">
                <a:alpha val="54901"/>
              </a:srgbClr>
            </a:solidFill>
            <a:prstDash val="solid"/>
            <a:round/>
            <a:headEnd/>
            <a:tailEnd/>
          </a:ln>
        </p:spPr>
        <p:txBody>
          <a:bodyPr/>
          <a:lstStyle/>
          <a:p>
            <a:endParaRPr lang="en-GB"/>
          </a:p>
        </p:txBody>
      </p:sp>
      <p:sp>
        <p:nvSpPr>
          <p:cNvPr id="8" name="Sun 7"/>
          <p:cNvSpPr/>
          <p:nvPr/>
        </p:nvSpPr>
        <p:spPr bwMode="auto">
          <a:xfrm>
            <a:off x="1640159" y="3160173"/>
            <a:ext cx="454025" cy="523875"/>
          </a:xfrm>
          <a:prstGeom prst="sun">
            <a:avLst/>
          </a:prstGeom>
          <a:solidFill>
            <a:srgbClr val="FFFF00"/>
          </a:solidFill>
          <a:ln w="3175">
            <a:solidFill>
              <a:srgbClr val="FF7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nvGrpSpPr>
          <p:cNvPr id="9227" name="Group 29"/>
          <p:cNvGrpSpPr>
            <a:grpSpLocks/>
          </p:cNvGrpSpPr>
          <p:nvPr/>
        </p:nvGrpSpPr>
        <p:grpSpPr bwMode="auto">
          <a:xfrm>
            <a:off x="1259413" y="3373139"/>
            <a:ext cx="713837" cy="438582"/>
            <a:chOff x="419100" y="2933700"/>
            <a:chExt cx="1123950" cy="590550"/>
          </a:xfrm>
        </p:grpSpPr>
        <p:sp>
          <p:nvSpPr>
            <p:cNvPr id="10" name="Cloud 9"/>
            <p:cNvSpPr/>
            <p:nvPr/>
          </p:nvSpPr>
          <p:spPr>
            <a:xfrm>
              <a:off x="418700" y="2933375"/>
              <a:ext cx="924833" cy="562179"/>
            </a:xfrm>
            <a:prstGeom prst="cloud">
              <a:avLst/>
            </a:prstGeom>
            <a:solidFill>
              <a:srgbClr val="DDF9FF">
                <a:alpha val="60000"/>
              </a:srgb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11" name="Cloud 10"/>
            <p:cNvSpPr/>
            <p:nvPr/>
          </p:nvSpPr>
          <p:spPr>
            <a:xfrm>
              <a:off x="1076081" y="3151407"/>
              <a:ext cx="467416" cy="371937"/>
            </a:xfrm>
            <a:prstGeom prst="cloud">
              <a:avLst/>
            </a:prstGeom>
            <a:solidFill>
              <a:srgbClr val="DDF9FF">
                <a:alpha val="60000"/>
              </a:srgb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sp>
        <p:nvSpPr>
          <p:cNvPr id="12" name="Notched Right Arrow 11"/>
          <p:cNvSpPr/>
          <p:nvPr/>
        </p:nvSpPr>
        <p:spPr bwMode="auto">
          <a:xfrm>
            <a:off x="1168671" y="3853910"/>
            <a:ext cx="1162050" cy="593725"/>
          </a:xfrm>
          <a:prstGeom prst="notchedRightArrow">
            <a:avLst>
              <a:gd name="adj1" fmla="val 67647"/>
              <a:gd name="adj2" fmla="val 33333"/>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dirty="0">
                <a:solidFill>
                  <a:srgbClr val="002060"/>
                </a:solidFill>
                <a:latin typeface="Calibri" pitchFamily="34" charset="0"/>
              </a:rPr>
              <a:t>Outdoor environment</a:t>
            </a:r>
          </a:p>
        </p:txBody>
      </p:sp>
      <p:grpSp>
        <p:nvGrpSpPr>
          <p:cNvPr id="9229" name="Group 28"/>
          <p:cNvGrpSpPr>
            <a:grpSpLocks/>
          </p:cNvGrpSpPr>
          <p:nvPr/>
        </p:nvGrpSpPr>
        <p:grpSpPr bwMode="auto">
          <a:xfrm>
            <a:off x="2330168" y="3076035"/>
            <a:ext cx="4047091" cy="2652713"/>
            <a:chOff x="2105025" y="2533650"/>
            <a:chExt cx="6372225" cy="3571875"/>
          </a:xfrm>
        </p:grpSpPr>
        <p:sp>
          <p:nvSpPr>
            <p:cNvPr id="14" name="Frame 13"/>
            <p:cNvSpPr/>
            <p:nvPr/>
          </p:nvSpPr>
          <p:spPr>
            <a:xfrm>
              <a:off x="2105896" y="2552889"/>
              <a:ext cx="6371354" cy="3552636"/>
            </a:xfrm>
            <a:prstGeom prst="frame">
              <a:avLst>
                <a:gd name="adj1" fmla="val 10476"/>
              </a:avLst>
            </a:prstGeom>
            <a:blipFill>
              <a:blip r:embed="rId4" cstate="email"/>
              <a:tile tx="0" ty="0" sx="100000" sy="100000" flip="none" algn="tl"/>
            </a:bli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GB" sz="1200" dirty="0">
                <a:solidFill>
                  <a:schemeClr val="tx1"/>
                </a:solidFill>
              </a:endParaRPr>
            </a:p>
          </p:txBody>
        </p:sp>
        <p:sp>
          <p:nvSpPr>
            <p:cNvPr id="9245" name="TextBox 9"/>
            <p:cNvSpPr txBox="1">
              <a:spLocks noChangeArrowheads="1"/>
            </p:cNvSpPr>
            <p:nvPr/>
          </p:nvSpPr>
          <p:spPr bwMode="auto">
            <a:xfrm>
              <a:off x="4249904" y="2533650"/>
              <a:ext cx="2595336" cy="1033952"/>
            </a:xfrm>
            <a:prstGeom prst="rect">
              <a:avLst/>
            </a:prstGeom>
            <a:noFill/>
            <a:ln w="9525">
              <a:noFill/>
              <a:miter lim="800000"/>
              <a:headEnd/>
              <a:tailEnd/>
            </a:ln>
          </p:spPr>
          <p:txBody>
            <a:bodyPr wrap="none">
              <a:spAutoFit/>
            </a:bodyPr>
            <a:lstStyle/>
            <a:p>
              <a:r>
                <a:rPr lang="en-GB" sz="1100" b="1">
                  <a:latin typeface="Calibri" pitchFamily="34" charset="0"/>
                </a:rPr>
                <a:t>Building envelope</a:t>
              </a:r>
            </a:p>
          </p:txBody>
        </p:sp>
      </p:grpSp>
      <p:sp>
        <p:nvSpPr>
          <p:cNvPr id="16" name="Striped Right Arrow 15"/>
          <p:cNvSpPr/>
          <p:nvPr/>
        </p:nvSpPr>
        <p:spPr bwMode="auto">
          <a:xfrm>
            <a:off x="2354534" y="3888835"/>
            <a:ext cx="447675" cy="552450"/>
          </a:xfrm>
          <a:prstGeom prst="stripedRightArrow">
            <a:avLst>
              <a:gd name="adj1" fmla="val 68310"/>
              <a:gd name="adj2" fmla="val 33414"/>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0" dirty="0">
              <a:solidFill>
                <a:srgbClr val="002060"/>
              </a:solidFill>
            </a:endParaRPr>
          </a:p>
        </p:txBody>
      </p:sp>
      <p:pic>
        <p:nvPicPr>
          <p:cNvPr id="9231" name="Picture 5" descr="C:\Documents and Settings\kntanos.IN.002\Local Settings\Temporary Internet Files\Content.IE5\Q5G7M5Q5\MC900280801[1].wmf"/>
          <p:cNvPicPr>
            <a:picLocks noChangeAspect="1" noChangeArrowheads="1"/>
          </p:cNvPicPr>
          <p:nvPr/>
        </p:nvPicPr>
        <p:blipFill>
          <a:blip r:embed="rId5">
            <a:clrChange>
              <a:clrFrom>
                <a:srgbClr val="D99966"/>
              </a:clrFrom>
              <a:clrTo>
                <a:srgbClr val="D99966">
                  <a:alpha val="0"/>
                </a:srgbClr>
              </a:clrTo>
            </a:clrChange>
            <a:grayscl/>
          </a:blip>
          <a:srcRect/>
          <a:stretch>
            <a:fillRect/>
          </a:stretch>
        </p:blipFill>
        <p:spPr bwMode="auto">
          <a:xfrm>
            <a:off x="5428502" y="4589850"/>
            <a:ext cx="750133" cy="903101"/>
          </a:xfrm>
          <a:prstGeom prst="rect">
            <a:avLst/>
          </a:prstGeom>
          <a:noFill/>
          <a:ln w="9525">
            <a:noFill/>
            <a:miter lim="800000"/>
            <a:headEnd/>
            <a:tailEnd/>
          </a:ln>
        </p:spPr>
      </p:pic>
      <p:sp>
        <p:nvSpPr>
          <p:cNvPr id="18" name="Bent Arrow 17"/>
          <p:cNvSpPr/>
          <p:nvPr/>
        </p:nvSpPr>
        <p:spPr bwMode="auto">
          <a:xfrm flipH="1">
            <a:off x="5458096" y="4044410"/>
            <a:ext cx="641350" cy="587375"/>
          </a:xfrm>
          <a:prstGeom prst="bentArrow">
            <a:avLst>
              <a:gd name="adj1" fmla="val 37766"/>
              <a:gd name="adj2" fmla="val 46809"/>
              <a:gd name="adj3" fmla="val 36702"/>
              <a:gd name="adj4" fmla="val 50133"/>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dirty="0">
                <a:solidFill>
                  <a:srgbClr val="002060"/>
                </a:solidFill>
                <a:latin typeface="Calibri" pitchFamily="34" charset="0"/>
              </a:rPr>
              <a:t>Air/Con</a:t>
            </a:r>
          </a:p>
        </p:txBody>
      </p:sp>
      <p:pic>
        <p:nvPicPr>
          <p:cNvPr id="19" name="Picture 9" descr="C:\Documents and Settings\kntanos.IN.002\Desktop\people-01.gif"/>
          <p:cNvPicPr>
            <a:picLocks noChangeAspect="1" noChangeArrowheads="1"/>
          </p:cNvPicPr>
          <p:nvPr/>
        </p:nvPicPr>
        <p:blipFill>
          <a:blip r:embed="rId6" cstate="email">
            <a:clrChange>
              <a:clrFrom>
                <a:srgbClr val="FFFFFF"/>
              </a:clrFrom>
              <a:clrTo>
                <a:srgbClr val="FFFFFF">
                  <a:alpha val="0"/>
                </a:srgbClr>
              </a:clrTo>
            </a:clrChange>
            <a:duotone>
              <a:prstClr val="black"/>
              <a:schemeClr val="accent4">
                <a:tint val="45000"/>
                <a:satMod val="400000"/>
              </a:schemeClr>
            </a:duotone>
            <a:lum bright="-20000" contrast="30000"/>
          </a:blip>
          <a:srcRect/>
          <a:stretch>
            <a:fillRect/>
          </a:stretch>
        </p:blipFill>
        <p:spPr bwMode="auto">
          <a:xfrm>
            <a:off x="2708260" y="4322899"/>
            <a:ext cx="1019334" cy="1112283"/>
          </a:xfrm>
          <a:prstGeom prst="rect">
            <a:avLst/>
          </a:prstGeom>
          <a:noFill/>
        </p:spPr>
      </p:pic>
      <p:grpSp>
        <p:nvGrpSpPr>
          <p:cNvPr id="9234" name="Group 30"/>
          <p:cNvGrpSpPr>
            <a:grpSpLocks/>
          </p:cNvGrpSpPr>
          <p:nvPr/>
        </p:nvGrpSpPr>
        <p:grpSpPr bwMode="auto">
          <a:xfrm>
            <a:off x="2710276" y="3422656"/>
            <a:ext cx="1406500" cy="700316"/>
            <a:chOff x="2702962" y="3000374"/>
            <a:chExt cx="2215728" cy="942976"/>
          </a:xfrm>
        </p:grpSpPr>
        <p:pic>
          <p:nvPicPr>
            <p:cNvPr id="9241" name="Picture 13" descr="C:\Documents and Settings\kntanos.IN.002\Local Settings\Temporary Internet Files\Content.IE5\4T11GAQT\MC900384174[1].wmf"/>
            <p:cNvPicPr>
              <a:picLocks noChangeAspect="1" noChangeArrowheads="1"/>
            </p:cNvPicPr>
            <p:nvPr/>
          </p:nvPicPr>
          <p:blipFill>
            <a:blip r:embed="rId7"/>
            <a:srcRect/>
            <a:stretch>
              <a:fillRect/>
            </a:stretch>
          </p:blipFill>
          <p:spPr bwMode="auto">
            <a:xfrm rot="10800000">
              <a:off x="2702962" y="3000374"/>
              <a:ext cx="872703" cy="942976"/>
            </a:xfrm>
            <a:prstGeom prst="rect">
              <a:avLst/>
            </a:prstGeom>
            <a:noFill/>
            <a:ln w="9525">
              <a:noFill/>
              <a:miter lim="800000"/>
              <a:headEnd/>
              <a:tailEnd/>
            </a:ln>
          </p:spPr>
        </p:pic>
        <p:pic>
          <p:nvPicPr>
            <p:cNvPr id="9242" name="Picture 13" descr="C:\Documents and Settings\kntanos.IN.002\Local Settings\Temporary Internet Files\Content.IE5\4T11GAQT\MC900384174[1].wmf"/>
            <p:cNvPicPr>
              <a:picLocks noChangeAspect="1" noChangeArrowheads="1"/>
            </p:cNvPicPr>
            <p:nvPr/>
          </p:nvPicPr>
          <p:blipFill>
            <a:blip r:embed="rId7"/>
            <a:srcRect/>
            <a:stretch>
              <a:fillRect/>
            </a:stretch>
          </p:blipFill>
          <p:spPr bwMode="auto">
            <a:xfrm rot="10800000">
              <a:off x="3379237" y="3000374"/>
              <a:ext cx="872703" cy="942976"/>
            </a:xfrm>
            <a:prstGeom prst="rect">
              <a:avLst/>
            </a:prstGeom>
            <a:noFill/>
            <a:ln w="9525">
              <a:noFill/>
              <a:miter lim="800000"/>
              <a:headEnd/>
              <a:tailEnd/>
            </a:ln>
          </p:spPr>
        </p:pic>
        <p:pic>
          <p:nvPicPr>
            <p:cNvPr id="9243" name="Picture 13" descr="C:\Documents and Settings\kntanos.IN.002\Local Settings\Temporary Internet Files\Content.IE5\4T11GAQT\MC900384174[1].wmf"/>
            <p:cNvPicPr>
              <a:picLocks noChangeAspect="1" noChangeArrowheads="1"/>
            </p:cNvPicPr>
            <p:nvPr/>
          </p:nvPicPr>
          <p:blipFill>
            <a:blip r:embed="rId7"/>
            <a:srcRect/>
            <a:stretch>
              <a:fillRect/>
            </a:stretch>
          </p:blipFill>
          <p:spPr bwMode="auto">
            <a:xfrm rot="10800000">
              <a:off x="4045987" y="3000374"/>
              <a:ext cx="872703" cy="942976"/>
            </a:xfrm>
            <a:prstGeom prst="rect">
              <a:avLst/>
            </a:prstGeom>
            <a:noFill/>
            <a:ln w="9525">
              <a:noFill/>
              <a:miter lim="800000"/>
              <a:headEnd/>
              <a:tailEnd/>
            </a:ln>
          </p:spPr>
        </p:pic>
      </p:grpSp>
      <p:sp>
        <p:nvSpPr>
          <p:cNvPr id="28" name="Up-Down Arrow 27"/>
          <p:cNvSpPr/>
          <p:nvPr/>
        </p:nvSpPr>
        <p:spPr bwMode="auto">
          <a:xfrm>
            <a:off x="4102371" y="3833273"/>
            <a:ext cx="787400" cy="784225"/>
          </a:xfrm>
          <a:prstGeom prst="upDownArrow">
            <a:avLst>
              <a:gd name="adj1" fmla="val 68947"/>
              <a:gd name="adj2" fmla="val 31739"/>
            </a:avLst>
          </a:prstGeom>
          <a:solidFill>
            <a:srgbClr val="69BFFF">
              <a:alpha val="24706"/>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050" dirty="0">
                <a:solidFill>
                  <a:srgbClr val="002060"/>
                </a:solidFill>
                <a:latin typeface="Calibri" pitchFamily="34" charset="0"/>
              </a:rPr>
              <a:t>HAMT</a:t>
            </a:r>
          </a:p>
        </p:txBody>
      </p:sp>
      <p:sp>
        <p:nvSpPr>
          <p:cNvPr id="9237" name="TextBox 28"/>
          <p:cNvSpPr txBox="1">
            <a:spLocks noChangeArrowheads="1"/>
          </p:cNvSpPr>
          <p:nvPr/>
        </p:nvSpPr>
        <p:spPr bwMode="auto">
          <a:xfrm>
            <a:off x="4458076" y="3387285"/>
            <a:ext cx="1795662" cy="1355086"/>
          </a:xfrm>
          <a:prstGeom prst="rect">
            <a:avLst/>
          </a:prstGeom>
          <a:noFill/>
          <a:ln w="9525">
            <a:noFill/>
            <a:miter lim="800000"/>
            <a:headEnd/>
            <a:tailEnd/>
          </a:ln>
        </p:spPr>
        <p:txBody>
          <a:bodyPr wrap="none">
            <a:spAutoFit/>
          </a:bodyPr>
          <a:lstStyle/>
          <a:p>
            <a:pPr algn="ctr"/>
            <a:r>
              <a:rPr lang="en-GB" sz="1200" b="1">
                <a:solidFill>
                  <a:srgbClr val="002060"/>
                </a:solidFill>
                <a:latin typeface="Calibri" pitchFamily="34" charset="0"/>
              </a:rPr>
              <a:t>Relative humidity </a:t>
            </a:r>
          </a:p>
          <a:p>
            <a:pPr algn="ctr"/>
            <a:r>
              <a:rPr lang="en-GB" sz="1200" b="1">
                <a:solidFill>
                  <a:srgbClr val="002060"/>
                </a:solidFill>
                <a:latin typeface="Calibri" pitchFamily="34" charset="0"/>
              </a:rPr>
              <a:t>Temperature</a:t>
            </a:r>
          </a:p>
        </p:txBody>
      </p:sp>
      <p:grpSp>
        <p:nvGrpSpPr>
          <p:cNvPr id="9222" name="Group 8"/>
          <p:cNvGrpSpPr>
            <a:grpSpLocks noChangeAspect="1"/>
          </p:cNvGrpSpPr>
          <p:nvPr/>
        </p:nvGrpSpPr>
        <p:grpSpPr bwMode="auto">
          <a:xfrm>
            <a:off x="85725" y="6246813"/>
            <a:ext cx="4127500" cy="579437"/>
            <a:chOff x="130175" y="5379311"/>
            <a:chExt cx="5149850" cy="722156"/>
          </a:xfrm>
        </p:grpSpPr>
        <p:sp>
          <p:nvSpPr>
            <p:cNvPr id="30" name="Text Box 6"/>
            <p:cNvSpPr txBox="1">
              <a:spLocks noChangeArrowheads="1"/>
            </p:cNvSpPr>
            <p:nvPr/>
          </p:nvSpPr>
          <p:spPr bwMode="auto">
            <a:xfrm>
              <a:off x="2039581" y="5379311"/>
              <a:ext cx="3240444" cy="722156"/>
            </a:xfrm>
            <a:prstGeom prst="rect">
              <a:avLst/>
            </a:prstGeom>
            <a:noFill/>
            <a:ln w="9525">
              <a:noFill/>
              <a:miter lim="800000"/>
              <a:headEnd/>
              <a:tailEnd/>
            </a:ln>
          </p:spPr>
          <p:txBody>
            <a:bodyPr>
              <a:spAutoFit/>
            </a:bodyPr>
            <a:lstStyle/>
            <a:p>
              <a:pPr>
                <a:defRPr/>
              </a:pPr>
              <a:r>
                <a:rPr lang="en-GB" sz="1050" dirty="0">
                  <a:latin typeface="Arial" charset="0"/>
                </a:rPr>
                <a:t>Centre for Sustainable Heritage</a:t>
              </a:r>
            </a:p>
            <a:p>
              <a:pPr>
                <a:defRPr/>
              </a:pPr>
              <a:r>
                <a:rPr lang="en-GB" sz="1050" dirty="0">
                  <a:latin typeface="Arial" charset="0"/>
                </a:rPr>
                <a:t>The Bartlett School of Graduate Studies</a:t>
              </a:r>
            </a:p>
            <a:p>
              <a:pPr>
                <a:defRPr/>
              </a:pPr>
              <a:r>
                <a:rPr lang="en-GB" sz="1050" dirty="0">
                  <a:latin typeface="Arial" charset="0"/>
                </a:rPr>
                <a:t>University College London</a:t>
              </a:r>
              <a:endParaRPr lang="ko-KR" altLang="en-US" sz="1050" dirty="0">
                <a:latin typeface="Arial" charset="0"/>
              </a:endParaRPr>
            </a:p>
          </p:txBody>
        </p:sp>
        <p:pic>
          <p:nvPicPr>
            <p:cNvPr id="9224" name="Picture 9" descr="Logo_lge_black"/>
            <p:cNvPicPr>
              <a:picLocks noChangeAspect="1" noChangeArrowheads="1"/>
            </p:cNvPicPr>
            <p:nvPr/>
          </p:nvPicPr>
          <p:blipFill>
            <a:blip r:embed="rId8"/>
            <a:srcRect/>
            <a:stretch>
              <a:fillRect/>
            </a:stretch>
          </p:blipFill>
          <p:spPr bwMode="auto">
            <a:xfrm>
              <a:off x="130175" y="5445125"/>
              <a:ext cx="1873250" cy="5540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a:srcRect/>
          <a:stretch>
            <a:fillRect/>
          </a:stretch>
        </p:blipFill>
        <p:spPr bwMode="auto">
          <a:xfrm>
            <a:off x="3654425" y="1539875"/>
            <a:ext cx="5106988" cy="2397125"/>
          </a:xfrm>
          <a:prstGeom prst="rect">
            <a:avLst/>
          </a:prstGeom>
          <a:noFill/>
          <a:ln w="9525">
            <a:noFill/>
            <a:miter lim="800000"/>
            <a:headEnd/>
            <a:tailEnd/>
          </a:ln>
        </p:spPr>
      </p:pic>
      <p:pic>
        <p:nvPicPr>
          <p:cNvPr id="7176" name="Picture 8"/>
          <p:cNvPicPr>
            <a:picLocks noChangeAspect="1" noChangeArrowheads="1"/>
          </p:cNvPicPr>
          <p:nvPr/>
        </p:nvPicPr>
        <p:blipFill>
          <a:blip r:embed="rId4"/>
          <a:srcRect/>
          <a:stretch>
            <a:fillRect/>
          </a:stretch>
        </p:blipFill>
        <p:spPr bwMode="auto">
          <a:xfrm>
            <a:off x="531813" y="4114800"/>
            <a:ext cx="4489450" cy="1827213"/>
          </a:xfrm>
          <a:prstGeom prst="rect">
            <a:avLst/>
          </a:prstGeom>
          <a:noFill/>
          <a:effectLst>
            <a:outerShdw blurRad="152400" dist="12700" dir="2700000" sx="101000" sy="101000" algn="tl" rotWithShape="0">
              <a:prstClr val="black">
                <a:alpha val="55000"/>
              </a:prstClr>
            </a:outerShdw>
          </a:effectLst>
        </p:spPr>
      </p:pic>
      <p:pic>
        <p:nvPicPr>
          <p:cNvPr id="6" name="Picture 21"/>
          <p:cNvPicPr>
            <a:picLocks noChangeAspect="1" noChangeArrowheads="1"/>
          </p:cNvPicPr>
          <p:nvPr/>
        </p:nvPicPr>
        <p:blipFill>
          <a:blip r:embed="rId5"/>
          <a:srcRect/>
          <a:stretch>
            <a:fillRect/>
          </a:stretch>
        </p:blipFill>
        <p:spPr bwMode="auto">
          <a:xfrm>
            <a:off x="3416300" y="1427163"/>
            <a:ext cx="2713038" cy="2649537"/>
          </a:xfrm>
          <a:prstGeom prst="rect">
            <a:avLst/>
          </a:prstGeom>
          <a:noFill/>
          <a:ln w="9525">
            <a:noFill/>
            <a:miter lim="800000"/>
            <a:headEnd/>
            <a:tailEnd/>
          </a:ln>
        </p:spPr>
      </p:pic>
      <p:pic>
        <p:nvPicPr>
          <p:cNvPr id="7" name="Picture 6"/>
          <p:cNvPicPr>
            <a:picLocks noChangeAspect="1" noChangeArrowheads="1"/>
          </p:cNvPicPr>
          <p:nvPr/>
        </p:nvPicPr>
        <p:blipFill>
          <a:blip r:embed="rId6"/>
          <a:srcRect r="8823"/>
          <a:stretch>
            <a:fillRect/>
          </a:stretch>
        </p:blipFill>
        <p:spPr bwMode="auto">
          <a:xfrm>
            <a:off x="6332538" y="1427163"/>
            <a:ext cx="2409825" cy="2687637"/>
          </a:xfrm>
          <a:prstGeom prst="rect">
            <a:avLst/>
          </a:prstGeom>
          <a:noFill/>
          <a:ln w="9525">
            <a:noFill/>
            <a:miter lim="800000"/>
            <a:headEnd/>
            <a:tailEnd/>
          </a:ln>
        </p:spPr>
      </p:pic>
      <p:sp>
        <p:nvSpPr>
          <p:cNvPr id="10246" name="Title 1"/>
          <p:cNvSpPr>
            <a:spLocks noGrp="1"/>
          </p:cNvSpPr>
          <p:nvPr>
            <p:ph type="title"/>
          </p:nvPr>
        </p:nvSpPr>
        <p:spPr/>
        <p:txBody>
          <a:bodyPr/>
          <a:lstStyle/>
          <a:p>
            <a:pPr eaLnBrk="1" hangingPunct="1"/>
            <a:r>
              <a:rPr lang="en-GB" smtClean="0">
                <a:solidFill>
                  <a:srgbClr val="C00000"/>
                </a:solidFill>
              </a:rPr>
              <a:t>Computer modelling</a:t>
            </a:r>
          </a:p>
        </p:txBody>
      </p:sp>
      <p:grpSp>
        <p:nvGrpSpPr>
          <p:cNvPr id="10247" name="Group 46"/>
          <p:cNvGrpSpPr>
            <a:grpSpLocks/>
          </p:cNvGrpSpPr>
          <p:nvPr/>
        </p:nvGrpSpPr>
        <p:grpSpPr bwMode="auto">
          <a:xfrm>
            <a:off x="5719763" y="4037013"/>
            <a:ext cx="2459037" cy="1714500"/>
            <a:chOff x="241891" y="3701143"/>
            <a:chExt cx="2459321" cy="1714050"/>
          </a:xfrm>
        </p:grpSpPr>
        <p:pic>
          <p:nvPicPr>
            <p:cNvPr id="10256" name="Picture 6"/>
            <p:cNvPicPr>
              <a:picLocks noChangeAspect="1" noChangeArrowheads="1"/>
            </p:cNvPicPr>
            <p:nvPr/>
          </p:nvPicPr>
          <p:blipFill>
            <a:blip r:embed="rId6"/>
            <a:srcRect/>
            <a:stretch>
              <a:fillRect/>
            </a:stretch>
          </p:blipFill>
          <p:spPr bwMode="auto">
            <a:xfrm>
              <a:off x="241891" y="4227193"/>
              <a:ext cx="1292497" cy="1188000"/>
            </a:xfrm>
            <a:prstGeom prst="rect">
              <a:avLst/>
            </a:prstGeom>
            <a:noFill/>
            <a:ln w="9525">
              <a:noFill/>
              <a:miter lim="800000"/>
              <a:headEnd/>
              <a:tailEnd/>
            </a:ln>
          </p:spPr>
        </p:pic>
        <p:pic>
          <p:nvPicPr>
            <p:cNvPr id="10257" name="Picture 21"/>
            <p:cNvPicPr>
              <a:picLocks noChangeAspect="1" noChangeArrowheads="1"/>
            </p:cNvPicPr>
            <p:nvPr/>
          </p:nvPicPr>
          <p:blipFill>
            <a:blip r:embed="rId5"/>
            <a:srcRect/>
            <a:stretch>
              <a:fillRect/>
            </a:stretch>
          </p:blipFill>
          <p:spPr bwMode="auto">
            <a:xfrm>
              <a:off x="861401" y="3701143"/>
              <a:ext cx="1269377" cy="1188000"/>
            </a:xfrm>
            <a:prstGeom prst="rect">
              <a:avLst/>
            </a:prstGeom>
            <a:noFill/>
            <a:ln w="9525">
              <a:noFill/>
              <a:miter lim="800000"/>
              <a:headEnd/>
              <a:tailEnd/>
            </a:ln>
          </p:spPr>
        </p:pic>
        <p:pic>
          <p:nvPicPr>
            <p:cNvPr id="10258" name="Picture 22"/>
            <p:cNvPicPr>
              <a:picLocks noChangeAspect="1" noChangeArrowheads="1"/>
            </p:cNvPicPr>
            <p:nvPr/>
          </p:nvPicPr>
          <p:blipFill>
            <a:blip r:embed="rId7"/>
            <a:srcRect/>
            <a:stretch>
              <a:fillRect/>
            </a:stretch>
          </p:blipFill>
          <p:spPr bwMode="auto">
            <a:xfrm>
              <a:off x="1435149" y="4197530"/>
              <a:ext cx="1266063" cy="1188000"/>
            </a:xfrm>
            <a:prstGeom prst="rect">
              <a:avLst/>
            </a:prstGeom>
            <a:noFill/>
            <a:ln w="9525">
              <a:noFill/>
              <a:miter lim="800000"/>
              <a:headEnd/>
              <a:tailEnd/>
            </a:ln>
          </p:spPr>
        </p:pic>
      </p:grpSp>
      <p:sp>
        <p:nvSpPr>
          <p:cNvPr id="10248" name="TextBox 12"/>
          <p:cNvSpPr txBox="1">
            <a:spLocks noChangeArrowheads="1"/>
          </p:cNvSpPr>
          <p:nvPr/>
        </p:nvSpPr>
        <p:spPr bwMode="auto">
          <a:xfrm>
            <a:off x="5835650" y="5734050"/>
            <a:ext cx="2135188" cy="369888"/>
          </a:xfrm>
          <a:prstGeom prst="rect">
            <a:avLst/>
          </a:prstGeom>
          <a:solidFill>
            <a:schemeClr val="bg1"/>
          </a:solidFill>
          <a:ln w="9525">
            <a:noFill/>
            <a:miter lim="800000"/>
            <a:headEnd/>
            <a:tailEnd/>
          </a:ln>
        </p:spPr>
        <p:txBody>
          <a:bodyPr>
            <a:spAutoFit/>
          </a:bodyPr>
          <a:lstStyle/>
          <a:p>
            <a:pPr algn="ctr"/>
            <a:r>
              <a:rPr lang="en-GB" sz="1800" b="1">
                <a:solidFill>
                  <a:srgbClr val="002060"/>
                </a:solidFill>
              </a:rPr>
              <a:t>What-if scenarios</a:t>
            </a:r>
          </a:p>
        </p:txBody>
      </p:sp>
      <p:sp>
        <p:nvSpPr>
          <p:cNvPr id="14" name="Right Arrow 13"/>
          <p:cNvSpPr/>
          <p:nvPr/>
        </p:nvSpPr>
        <p:spPr>
          <a:xfrm>
            <a:off x="2390775" y="2141538"/>
            <a:ext cx="952500" cy="612775"/>
          </a:xfrm>
          <a:prstGeom prst="rightArrow">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3" name="Group 12"/>
          <p:cNvGrpSpPr/>
          <p:nvPr/>
        </p:nvGrpSpPr>
        <p:grpSpPr>
          <a:xfrm>
            <a:off x="413679" y="1860090"/>
            <a:ext cx="2276475" cy="1728216"/>
            <a:chOff x="3429000" y="2578608"/>
            <a:chExt cx="2276475" cy="1728216"/>
          </a:xfrm>
          <a:effectLst>
            <a:outerShdw blurRad="50800" dist="38100" dir="2700000" algn="tl" rotWithShape="0">
              <a:prstClr val="black">
                <a:alpha val="40000"/>
              </a:prstClr>
            </a:outerShdw>
          </a:effectLst>
        </p:grpSpPr>
        <p:sp>
          <p:nvSpPr>
            <p:cNvPr id="16" name="laptop"/>
            <p:cNvSpPr>
              <a:spLocks noEditPoints="1" noChangeArrowheads="1"/>
            </p:cNvSpPr>
            <p:nvPr/>
          </p:nvSpPr>
          <p:spPr bwMode="auto">
            <a:xfrm>
              <a:off x="3429000" y="2578608"/>
              <a:ext cx="2276475" cy="172821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solidFill>
            <a:ln w="9525">
              <a:solidFill>
                <a:srgbClr val="000000"/>
              </a:solidFill>
              <a:miter lim="800000"/>
              <a:headEnd/>
              <a:tailEnd/>
            </a:ln>
          </p:spPr>
          <p:txBody>
            <a:bodyPr/>
            <a:lstStyle/>
            <a:p>
              <a:pPr algn="ctr">
                <a:defRPr/>
              </a:pPr>
              <a:r>
                <a:rPr lang="en-GB" sz="1300" dirty="0">
                  <a:solidFill>
                    <a:srgbClr val="002060"/>
                  </a:solidFill>
                  <a:latin typeface="Arial" charset="0"/>
                </a:rPr>
                <a:t>Model software</a:t>
              </a:r>
            </a:p>
          </p:txBody>
        </p:sp>
        <p:pic>
          <p:nvPicPr>
            <p:cNvPr id="17" name="Picture 14" descr="EnergyPlus"/>
            <p:cNvPicPr>
              <a:picLocks noChangeAspect="1" noChangeArrowheads="1"/>
            </p:cNvPicPr>
            <p:nvPr/>
          </p:nvPicPr>
          <p:blipFill>
            <a:blip r:embed="rId8" cstate="email"/>
            <a:stretch>
              <a:fillRect/>
            </a:stretch>
          </p:blipFill>
          <p:spPr bwMode="auto">
            <a:xfrm>
              <a:off x="3985025" y="3118104"/>
              <a:ext cx="1144631" cy="188357"/>
            </a:xfrm>
            <a:prstGeom prst="rect">
              <a:avLst/>
            </a:prstGeom>
            <a:noFill/>
            <a:ln>
              <a:noFill/>
            </a:ln>
          </p:spPr>
        </p:pic>
      </p:grpSp>
      <p:sp>
        <p:nvSpPr>
          <p:cNvPr id="10251" name="Content Placeholder 2"/>
          <p:cNvSpPr>
            <a:spLocks noGrp="1"/>
          </p:cNvSpPr>
          <p:nvPr>
            <p:ph idx="1"/>
          </p:nvPr>
        </p:nvSpPr>
        <p:spPr>
          <a:xfrm>
            <a:off x="249238" y="1052513"/>
            <a:ext cx="8643937" cy="4919662"/>
          </a:xfrm>
        </p:spPr>
        <p:txBody>
          <a:bodyPr/>
          <a:lstStyle/>
          <a:p>
            <a:pPr marL="457200" lvl="1" indent="-457200" eaLnBrk="1" hangingPunct="1">
              <a:buFont typeface="Courier New" pitchFamily="49" charset="0"/>
              <a:buNone/>
            </a:pPr>
            <a:r>
              <a:rPr lang="en-GB" sz="2000" b="1" smtClean="0"/>
              <a:t>Building Environment Simulation Project </a:t>
            </a:r>
            <a:r>
              <a:rPr lang="en-GB" sz="2000" smtClean="0"/>
              <a:t>(BES)</a:t>
            </a:r>
          </a:p>
          <a:p>
            <a:pPr marL="457200" indent="-457200" eaLnBrk="1" hangingPunct="1">
              <a:buFontTx/>
              <a:buNone/>
            </a:pPr>
            <a:endParaRPr lang="en-GB" sz="900" smtClean="0"/>
          </a:p>
        </p:txBody>
      </p:sp>
      <p:pic>
        <p:nvPicPr>
          <p:cNvPr id="18" name="Picture 3"/>
          <p:cNvPicPr>
            <a:picLocks noChangeAspect="1" noChangeArrowheads="1"/>
          </p:cNvPicPr>
          <p:nvPr/>
        </p:nvPicPr>
        <p:blipFill>
          <a:blip r:embed="rId9"/>
          <a:srcRect/>
          <a:stretch>
            <a:fillRect/>
          </a:stretch>
        </p:blipFill>
        <p:spPr bwMode="auto">
          <a:xfrm>
            <a:off x="5048250" y="614363"/>
            <a:ext cx="3856038" cy="5100637"/>
          </a:xfrm>
          <a:prstGeom prst="rect">
            <a:avLst/>
          </a:prstGeom>
          <a:noFill/>
          <a:ln w="9525">
            <a:solidFill>
              <a:schemeClr val="bg1">
                <a:lumMod val="65000"/>
              </a:schemeClr>
            </a:solidFill>
            <a:miter lim="800000"/>
            <a:headEnd/>
            <a:tailEnd/>
          </a:ln>
          <a:effectLst>
            <a:outerShdw blurRad="50800" dist="38100" dir="8100000" algn="tr" rotWithShape="0">
              <a:prstClr val="black">
                <a:alpha val="40000"/>
              </a:prstClr>
            </a:outerShdw>
          </a:effectLst>
        </p:spPr>
      </p:pic>
      <p:grpSp>
        <p:nvGrpSpPr>
          <p:cNvPr id="10253" name="Group 8"/>
          <p:cNvGrpSpPr>
            <a:grpSpLocks noChangeAspect="1"/>
          </p:cNvGrpSpPr>
          <p:nvPr/>
        </p:nvGrpSpPr>
        <p:grpSpPr bwMode="auto">
          <a:xfrm>
            <a:off x="85725" y="6246813"/>
            <a:ext cx="4127500" cy="579437"/>
            <a:chOff x="130175" y="5379311"/>
            <a:chExt cx="5149850" cy="722156"/>
          </a:xfrm>
        </p:grpSpPr>
        <p:sp>
          <p:nvSpPr>
            <p:cNvPr id="20" name="Text Box 6"/>
            <p:cNvSpPr txBox="1">
              <a:spLocks noChangeArrowheads="1"/>
            </p:cNvSpPr>
            <p:nvPr/>
          </p:nvSpPr>
          <p:spPr bwMode="auto">
            <a:xfrm>
              <a:off x="2039581" y="5379311"/>
              <a:ext cx="3240444" cy="722156"/>
            </a:xfrm>
            <a:prstGeom prst="rect">
              <a:avLst/>
            </a:prstGeom>
            <a:noFill/>
            <a:ln w="9525">
              <a:noFill/>
              <a:miter lim="800000"/>
              <a:headEnd/>
              <a:tailEnd/>
            </a:ln>
          </p:spPr>
          <p:txBody>
            <a:bodyPr>
              <a:spAutoFit/>
            </a:bodyPr>
            <a:lstStyle/>
            <a:p>
              <a:pPr>
                <a:defRPr/>
              </a:pPr>
              <a:r>
                <a:rPr lang="en-GB" sz="1050" dirty="0">
                  <a:latin typeface="Arial" charset="0"/>
                </a:rPr>
                <a:t>Centre for Sustainable Heritage</a:t>
              </a:r>
            </a:p>
            <a:p>
              <a:pPr>
                <a:defRPr/>
              </a:pPr>
              <a:r>
                <a:rPr lang="en-GB" sz="1050" dirty="0">
                  <a:latin typeface="Arial" charset="0"/>
                </a:rPr>
                <a:t>The Bartlett School of Graduate Studies</a:t>
              </a:r>
            </a:p>
            <a:p>
              <a:pPr>
                <a:defRPr/>
              </a:pPr>
              <a:r>
                <a:rPr lang="en-GB" sz="1050" dirty="0">
                  <a:latin typeface="Arial" charset="0"/>
                </a:rPr>
                <a:t>University College London</a:t>
              </a:r>
              <a:endParaRPr lang="ko-KR" altLang="en-US" sz="1050" dirty="0">
                <a:latin typeface="Arial" charset="0"/>
              </a:endParaRPr>
            </a:p>
          </p:txBody>
        </p:sp>
        <p:pic>
          <p:nvPicPr>
            <p:cNvPr id="10255" name="Picture 9" descr="Logo_lge_black"/>
            <p:cNvPicPr>
              <a:picLocks noChangeAspect="1" noChangeArrowheads="1"/>
            </p:cNvPicPr>
            <p:nvPr/>
          </p:nvPicPr>
          <p:blipFill>
            <a:blip r:embed="rId10"/>
            <a:srcRect/>
            <a:stretch>
              <a:fillRect/>
            </a:stretch>
          </p:blipFill>
          <p:spPr bwMode="auto">
            <a:xfrm>
              <a:off x="130175" y="5445125"/>
              <a:ext cx="1873250" cy="5540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1263"/>
            <a:ext cx="9144000" cy="3335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Title 1"/>
          <p:cNvSpPr>
            <a:spLocks noGrp="1"/>
          </p:cNvSpPr>
          <p:nvPr>
            <p:ph type="title"/>
          </p:nvPr>
        </p:nvSpPr>
        <p:spPr/>
        <p:txBody>
          <a:bodyPr/>
          <a:lstStyle/>
          <a:p>
            <a:pPr eaLnBrk="1" hangingPunct="1"/>
            <a:r>
              <a:rPr lang="en-GB" dirty="0" smtClean="0">
                <a:solidFill>
                  <a:srgbClr val="C00000"/>
                </a:solidFill>
              </a:rPr>
              <a:t>Summary of results</a:t>
            </a:r>
          </a:p>
        </p:txBody>
      </p:sp>
      <p:sp>
        <p:nvSpPr>
          <p:cNvPr id="8196" name="Content Placeholder 2"/>
          <p:cNvSpPr>
            <a:spLocks noGrp="1"/>
          </p:cNvSpPr>
          <p:nvPr>
            <p:ph idx="1"/>
          </p:nvPr>
        </p:nvSpPr>
        <p:spPr>
          <a:xfrm>
            <a:off x="249238" y="1052513"/>
            <a:ext cx="8643937" cy="4919662"/>
          </a:xfrm>
        </p:spPr>
        <p:txBody>
          <a:bodyPr/>
          <a:lstStyle/>
          <a:p>
            <a:pPr marL="457200" indent="-457200">
              <a:buFontTx/>
              <a:buAutoNum type="arabicPeriod"/>
            </a:pPr>
            <a:r>
              <a:rPr lang="en-GB" sz="2000" dirty="0" smtClean="0">
                <a:solidFill>
                  <a:srgbClr val="002060"/>
                </a:solidFill>
              </a:rPr>
              <a:t>Demand for cooling is 70% of total energy load</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Powering down HVAC over the weekend: Up to 22% saving </a:t>
            </a:r>
            <a:r>
              <a:rPr lang="en-GB" sz="2000" u="sng" dirty="0" smtClean="0">
                <a:solidFill>
                  <a:srgbClr val="002060"/>
                </a:solidFill>
              </a:rPr>
              <a:t>without affecting </a:t>
            </a:r>
            <a:r>
              <a:rPr lang="en-GB" sz="2000" dirty="0" smtClean="0">
                <a:solidFill>
                  <a:srgbClr val="002060"/>
                </a:solidFill>
              </a:rPr>
              <a:t>preservation environment</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Seasonally adjusted HVAC set points: Up to 43% saving with </a:t>
            </a:r>
            <a:r>
              <a:rPr lang="en-GB" sz="2000" u="sng" dirty="0" smtClean="0">
                <a:solidFill>
                  <a:srgbClr val="002060"/>
                </a:solidFill>
              </a:rPr>
              <a:t>improved quality </a:t>
            </a:r>
            <a:r>
              <a:rPr lang="en-GB" sz="2000" dirty="0" smtClean="0">
                <a:solidFill>
                  <a:srgbClr val="002060"/>
                </a:solidFill>
              </a:rPr>
              <a:t>of preservation environment</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Increasing roof insulation </a:t>
            </a:r>
            <a:r>
              <a:rPr lang="en-GB" sz="2000" i="1" dirty="0" smtClean="0">
                <a:solidFill>
                  <a:srgbClr val="002060"/>
                </a:solidFill>
              </a:rPr>
              <a:t>and other myths</a:t>
            </a:r>
            <a:r>
              <a:rPr lang="en-GB" sz="2000" dirty="0" smtClean="0">
                <a:solidFill>
                  <a:srgbClr val="002060"/>
                </a:solidFill>
              </a:rPr>
              <a:t>: No net change</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The capacity of the archival material to moderate conditions is marginal whilst HVAC is in operation</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Projected climate change will increase operation energy load by 15% by 2050 and 24% by 2080</a:t>
            </a:r>
          </a:p>
          <a:p>
            <a:pPr marL="457200" indent="-457200">
              <a:buFontTx/>
              <a:buAutoNum type="arabicPeriod"/>
            </a:pPr>
            <a:endParaRPr lang="en-GB" sz="900" dirty="0" smtClean="0">
              <a:solidFill>
                <a:srgbClr val="002060"/>
              </a:solidFill>
            </a:endParaRPr>
          </a:p>
          <a:p>
            <a:pPr marL="457200" indent="-457200">
              <a:buFontTx/>
              <a:buAutoNum type="arabicPeriod"/>
            </a:pPr>
            <a:r>
              <a:rPr lang="en-GB" sz="2000" dirty="0" smtClean="0">
                <a:solidFill>
                  <a:srgbClr val="002060"/>
                </a:solidFill>
              </a:rPr>
              <a:t>Under certain conditions the building can maintain the environment without HVAC system in April, May and December</a:t>
            </a:r>
          </a:p>
          <a:p>
            <a:pPr marL="457200" indent="-457200"/>
            <a:endParaRPr lang="en-GB" sz="2000"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X:\Programs\Hanwell\2008 monthly data\2nd Floor Q1 Permanence photos\2Ann2008Perm.jpg"/>
          <p:cNvPicPr>
            <a:picLocks noChangeAspect="1" noChangeArrowheads="1"/>
          </p:cNvPicPr>
          <p:nvPr/>
        </p:nvPicPr>
        <p:blipFill>
          <a:blip r:embed="rId2"/>
          <a:srcRect/>
          <a:stretch>
            <a:fillRect/>
          </a:stretch>
        </p:blipFill>
        <p:spPr bwMode="auto">
          <a:xfrm>
            <a:off x="2571750" y="4254500"/>
            <a:ext cx="1587500" cy="1449388"/>
          </a:xfrm>
          <a:prstGeom prst="rect">
            <a:avLst/>
          </a:prstGeom>
          <a:noFill/>
          <a:ln w="9525">
            <a:noFill/>
            <a:miter lim="800000"/>
            <a:headEnd/>
            <a:tailEnd/>
          </a:ln>
        </p:spPr>
      </p:pic>
      <p:pic>
        <p:nvPicPr>
          <p:cNvPr id="6147" name="Picture 5" descr="X:\Programs\Hanwell\2008 monthly data\3rd Floor Q1 Permanence photos\3Ann2008Perm.jpg"/>
          <p:cNvPicPr>
            <a:picLocks noChangeAspect="1" noChangeArrowheads="1"/>
          </p:cNvPicPr>
          <p:nvPr/>
        </p:nvPicPr>
        <p:blipFill>
          <a:blip r:embed="rId3"/>
          <a:srcRect/>
          <a:stretch>
            <a:fillRect/>
          </a:stretch>
        </p:blipFill>
        <p:spPr bwMode="auto">
          <a:xfrm>
            <a:off x="2571750" y="2786063"/>
            <a:ext cx="1587500" cy="1452562"/>
          </a:xfrm>
          <a:prstGeom prst="rect">
            <a:avLst/>
          </a:prstGeom>
          <a:noFill/>
          <a:ln w="9525">
            <a:noFill/>
            <a:miter lim="800000"/>
            <a:headEnd/>
            <a:tailEnd/>
          </a:ln>
        </p:spPr>
      </p:pic>
      <p:pic>
        <p:nvPicPr>
          <p:cNvPr id="6148" name="Picture 6" descr="X:\Programs\Hanwell\2008 monthly data\4th Floor Q1 Permanence photos\4Ann2008Perm.jpg"/>
          <p:cNvPicPr>
            <a:picLocks noChangeAspect="1" noChangeArrowheads="1"/>
          </p:cNvPicPr>
          <p:nvPr/>
        </p:nvPicPr>
        <p:blipFill>
          <a:blip r:embed="rId4"/>
          <a:srcRect/>
          <a:stretch>
            <a:fillRect/>
          </a:stretch>
        </p:blipFill>
        <p:spPr bwMode="auto">
          <a:xfrm>
            <a:off x="2576513" y="1328738"/>
            <a:ext cx="1587500" cy="1450975"/>
          </a:xfrm>
          <a:prstGeom prst="rect">
            <a:avLst/>
          </a:prstGeom>
          <a:noFill/>
          <a:ln w="9525">
            <a:noFill/>
            <a:miter lim="800000"/>
            <a:headEnd/>
            <a:tailEnd/>
          </a:ln>
        </p:spPr>
      </p:pic>
      <p:pic>
        <p:nvPicPr>
          <p:cNvPr id="6149" name="Picture 7" descr="X:\Programs\Hanwell\2009 monthly data\2nd Floor Q1 Permanence photos\2Ann2009Perm.JPG"/>
          <p:cNvPicPr>
            <a:picLocks noChangeAspect="1" noChangeArrowheads="1"/>
          </p:cNvPicPr>
          <p:nvPr/>
        </p:nvPicPr>
        <p:blipFill>
          <a:blip r:embed="rId5"/>
          <a:srcRect/>
          <a:stretch>
            <a:fillRect/>
          </a:stretch>
        </p:blipFill>
        <p:spPr bwMode="auto">
          <a:xfrm>
            <a:off x="4183063" y="4259263"/>
            <a:ext cx="1587500" cy="1447800"/>
          </a:xfrm>
          <a:prstGeom prst="rect">
            <a:avLst/>
          </a:prstGeom>
          <a:noFill/>
          <a:ln w="9525">
            <a:noFill/>
            <a:miter lim="800000"/>
            <a:headEnd/>
            <a:tailEnd/>
          </a:ln>
        </p:spPr>
      </p:pic>
      <p:pic>
        <p:nvPicPr>
          <p:cNvPr id="6150" name="Picture 8" descr="X:\Programs\Hanwell\2009 monthly data\3rd Floor Q1 Permanence photos\3Ann2009Perm.JPG"/>
          <p:cNvPicPr>
            <a:picLocks noChangeAspect="1" noChangeArrowheads="1"/>
          </p:cNvPicPr>
          <p:nvPr/>
        </p:nvPicPr>
        <p:blipFill>
          <a:blip r:embed="rId6"/>
          <a:srcRect/>
          <a:stretch>
            <a:fillRect/>
          </a:stretch>
        </p:blipFill>
        <p:spPr bwMode="auto">
          <a:xfrm>
            <a:off x="4179888" y="2789238"/>
            <a:ext cx="1587500" cy="1449387"/>
          </a:xfrm>
          <a:prstGeom prst="rect">
            <a:avLst/>
          </a:prstGeom>
          <a:noFill/>
          <a:ln w="9525">
            <a:noFill/>
            <a:miter lim="800000"/>
            <a:headEnd/>
            <a:tailEnd/>
          </a:ln>
        </p:spPr>
      </p:pic>
      <p:pic>
        <p:nvPicPr>
          <p:cNvPr id="6151" name="Picture 9" descr="X:\Programs\Hanwell\2009 monthly data\4th Floor Q1 Permanence photos\4Ann2009Perm.JPG"/>
          <p:cNvPicPr>
            <a:picLocks noChangeAspect="1" noChangeArrowheads="1"/>
          </p:cNvPicPr>
          <p:nvPr/>
        </p:nvPicPr>
        <p:blipFill>
          <a:blip r:embed="rId7"/>
          <a:srcRect/>
          <a:stretch>
            <a:fillRect/>
          </a:stretch>
        </p:blipFill>
        <p:spPr bwMode="auto">
          <a:xfrm>
            <a:off x="4183063" y="1330325"/>
            <a:ext cx="1587500" cy="1447800"/>
          </a:xfrm>
          <a:prstGeom prst="rect">
            <a:avLst/>
          </a:prstGeom>
          <a:noFill/>
          <a:ln w="9525">
            <a:noFill/>
            <a:miter lim="800000"/>
            <a:headEnd/>
            <a:tailEnd/>
          </a:ln>
        </p:spPr>
      </p:pic>
      <p:pic>
        <p:nvPicPr>
          <p:cNvPr id="6152" name="Picture 10" descr="X:\Programs\Hanwell\2010 monthly data\2nd Floor Q1 Permanence photos\2Ann2010Perm.JPG"/>
          <p:cNvPicPr>
            <a:picLocks noChangeAspect="1" noChangeArrowheads="1"/>
          </p:cNvPicPr>
          <p:nvPr/>
        </p:nvPicPr>
        <p:blipFill>
          <a:blip r:embed="rId8"/>
          <a:srcRect/>
          <a:stretch>
            <a:fillRect/>
          </a:stretch>
        </p:blipFill>
        <p:spPr bwMode="auto">
          <a:xfrm>
            <a:off x="5791200" y="4260850"/>
            <a:ext cx="1587500" cy="1446213"/>
          </a:xfrm>
          <a:prstGeom prst="rect">
            <a:avLst/>
          </a:prstGeom>
          <a:noFill/>
          <a:ln w="9525">
            <a:noFill/>
            <a:miter lim="800000"/>
            <a:headEnd/>
            <a:tailEnd/>
          </a:ln>
        </p:spPr>
      </p:pic>
      <p:pic>
        <p:nvPicPr>
          <p:cNvPr id="6153" name="Picture 11" descr="X:\Programs\Hanwell\2010 monthly data\3rd Floor Q1 Permanence photos\3Ann2010Perm.JPG"/>
          <p:cNvPicPr>
            <a:picLocks noChangeAspect="1" noChangeArrowheads="1"/>
          </p:cNvPicPr>
          <p:nvPr/>
        </p:nvPicPr>
        <p:blipFill>
          <a:blip r:embed="rId9"/>
          <a:srcRect/>
          <a:stretch>
            <a:fillRect/>
          </a:stretch>
        </p:blipFill>
        <p:spPr bwMode="auto">
          <a:xfrm>
            <a:off x="5778500" y="2789238"/>
            <a:ext cx="1587500" cy="1449387"/>
          </a:xfrm>
          <a:prstGeom prst="rect">
            <a:avLst/>
          </a:prstGeom>
          <a:noFill/>
          <a:ln w="9525">
            <a:noFill/>
            <a:miter lim="800000"/>
            <a:headEnd/>
            <a:tailEnd/>
          </a:ln>
        </p:spPr>
      </p:pic>
      <p:pic>
        <p:nvPicPr>
          <p:cNvPr id="6154" name="Picture 12" descr="X:\Programs\Hanwell\2010 monthly data\4th Floor Q1 Permanence photos\4Ann2010Perm.JPG"/>
          <p:cNvPicPr>
            <a:picLocks noChangeAspect="1" noChangeArrowheads="1"/>
          </p:cNvPicPr>
          <p:nvPr/>
        </p:nvPicPr>
        <p:blipFill>
          <a:blip r:embed="rId10"/>
          <a:srcRect/>
          <a:stretch>
            <a:fillRect/>
          </a:stretch>
        </p:blipFill>
        <p:spPr bwMode="auto">
          <a:xfrm>
            <a:off x="5783263" y="1330325"/>
            <a:ext cx="1587500" cy="1449388"/>
          </a:xfrm>
          <a:prstGeom prst="rect">
            <a:avLst/>
          </a:prstGeom>
          <a:noFill/>
          <a:ln w="9525">
            <a:noFill/>
            <a:miter lim="800000"/>
            <a:headEnd/>
            <a:tailEnd/>
          </a:ln>
        </p:spPr>
      </p:pic>
      <p:pic>
        <p:nvPicPr>
          <p:cNvPr id="6155" name="Picture 14"/>
          <p:cNvPicPr>
            <a:picLocks noChangeAspect="1" noChangeArrowheads="1"/>
          </p:cNvPicPr>
          <p:nvPr/>
        </p:nvPicPr>
        <p:blipFill>
          <a:blip r:embed="rId11"/>
          <a:srcRect/>
          <a:stretch>
            <a:fillRect/>
          </a:stretch>
        </p:blipFill>
        <p:spPr bwMode="auto">
          <a:xfrm>
            <a:off x="7389813" y="4256088"/>
            <a:ext cx="1587500" cy="1449387"/>
          </a:xfrm>
          <a:prstGeom prst="rect">
            <a:avLst/>
          </a:prstGeom>
          <a:noFill/>
          <a:ln w="9525">
            <a:noFill/>
            <a:miter lim="800000"/>
            <a:headEnd/>
            <a:tailEnd/>
          </a:ln>
        </p:spPr>
      </p:pic>
      <p:pic>
        <p:nvPicPr>
          <p:cNvPr id="6156" name="Picture 15"/>
          <p:cNvPicPr>
            <a:picLocks noChangeAspect="1" noChangeArrowheads="1"/>
          </p:cNvPicPr>
          <p:nvPr/>
        </p:nvPicPr>
        <p:blipFill>
          <a:blip r:embed="rId12"/>
          <a:srcRect/>
          <a:stretch>
            <a:fillRect/>
          </a:stretch>
        </p:blipFill>
        <p:spPr bwMode="auto">
          <a:xfrm>
            <a:off x="7381875" y="2800350"/>
            <a:ext cx="1587500" cy="1449388"/>
          </a:xfrm>
          <a:prstGeom prst="rect">
            <a:avLst/>
          </a:prstGeom>
          <a:noFill/>
          <a:ln w="9525">
            <a:noFill/>
            <a:miter lim="800000"/>
            <a:headEnd/>
            <a:tailEnd/>
          </a:ln>
        </p:spPr>
      </p:pic>
      <p:pic>
        <p:nvPicPr>
          <p:cNvPr id="6157" name="Picture 16"/>
          <p:cNvPicPr>
            <a:picLocks noChangeAspect="1" noChangeArrowheads="1"/>
          </p:cNvPicPr>
          <p:nvPr/>
        </p:nvPicPr>
        <p:blipFill>
          <a:blip r:embed="rId13"/>
          <a:srcRect/>
          <a:stretch>
            <a:fillRect/>
          </a:stretch>
        </p:blipFill>
        <p:spPr bwMode="auto">
          <a:xfrm>
            <a:off x="7380288" y="1333500"/>
            <a:ext cx="1587500" cy="1447800"/>
          </a:xfrm>
          <a:prstGeom prst="rect">
            <a:avLst/>
          </a:prstGeom>
          <a:noFill/>
          <a:ln w="9525">
            <a:noFill/>
            <a:miter lim="800000"/>
            <a:headEnd/>
            <a:tailEnd/>
          </a:ln>
        </p:spPr>
      </p:pic>
      <p:pic>
        <p:nvPicPr>
          <p:cNvPr id="6161" name="Picture 17" descr="X:\Programs\Hanwell\2008 monthly data\2Q1 MGHI photos\Aug2Q1.JPG"/>
          <p:cNvPicPr>
            <a:picLocks noChangeAspect="1" noChangeArrowheads="1"/>
          </p:cNvPicPr>
          <p:nvPr/>
        </p:nvPicPr>
        <p:blipFill>
          <a:blip r:embed="rId14"/>
          <a:srcRect/>
          <a:stretch>
            <a:fillRect/>
          </a:stretch>
        </p:blipFill>
        <p:spPr bwMode="auto">
          <a:xfrm>
            <a:off x="2576513" y="4262438"/>
            <a:ext cx="1587500" cy="1450975"/>
          </a:xfrm>
          <a:prstGeom prst="rect">
            <a:avLst/>
          </a:prstGeom>
          <a:noFill/>
          <a:ln w="9525">
            <a:noFill/>
            <a:miter lim="800000"/>
            <a:headEnd/>
            <a:tailEnd/>
          </a:ln>
        </p:spPr>
      </p:pic>
      <p:pic>
        <p:nvPicPr>
          <p:cNvPr id="6162" name="Picture 18" descr="X:\Programs\Hanwell\2008 monthly data\3Q1 MGHI photos\Aug3Q1.jpg"/>
          <p:cNvPicPr>
            <a:picLocks noChangeAspect="1" noChangeArrowheads="1"/>
          </p:cNvPicPr>
          <p:nvPr/>
        </p:nvPicPr>
        <p:blipFill>
          <a:blip r:embed="rId15"/>
          <a:srcRect/>
          <a:stretch>
            <a:fillRect/>
          </a:stretch>
        </p:blipFill>
        <p:spPr bwMode="auto">
          <a:xfrm>
            <a:off x="2570163" y="2789238"/>
            <a:ext cx="1587500" cy="1450975"/>
          </a:xfrm>
          <a:prstGeom prst="rect">
            <a:avLst/>
          </a:prstGeom>
          <a:noFill/>
          <a:ln w="9525">
            <a:noFill/>
            <a:miter lim="800000"/>
            <a:headEnd/>
            <a:tailEnd/>
          </a:ln>
        </p:spPr>
      </p:pic>
      <p:pic>
        <p:nvPicPr>
          <p:cNvPr id="6163" name="Picture 19" descr="X:\Programs\Hanwell\2008 monthly data\4Q1 MGHI photos\Aug4Q1.JPG"/>
          <p:cNvPicPr>
            <a:picLocks noChangeAspect="1" noChangeArrowheads="1"/>
          </p:cNvPicPr>
          <p:nvPr/>
        </p:nvPicPr>
        <p:blipFill>
          <a:blip r:embed="rId16"/>
          <a:srcRect/>
          <a:stretch>
            <a:fillRect/>
          </a:stretch>
        </p:blipFill>
        <p:spPr bwMode="auto">
          <a:xfrm>
            <a:off x="2573338" y="1323975"/>
            <a:ext cx="1587500" cy="1450975"/>
          </a:xfrm>
          <a:prstGeom prst="rect">
            <a:avLst/>
          </a:prstGeom>
          <a:noFill/>
          <a:ln w="9525">
            <a:noFill/>
            <a:miter lim="800000"/>
            <a:headEnd/>
            <a:tailEnd/>
          </a:ln>
        </p:spPr>
      </p:pic>
      <p:sp>
        <p:nvSpPr>
          <p:cNvPr id="2" name="TextBox 20"/>
          <p:cNvSpPr txBox="1">
            <a:spLocks noChangeArrowheads="1"/>
          </p:cNvSpPr>
          <p:nvPr/>
        </p:nvSpPr>
        <p:spPr bwMode="auto">
          <a:xfrm>
            <a:off x="131763" y="3852863"/>
            <a:ext cx="942975" cy="339725"/>
          </a:xfrm>
          <a:prstGeom prst="rect">
            <a:avLst/>
          </a:prstGeom>
          <a:noFill/>
          <a:ln w="9525">
            <a:noFill/>
            <a:miter lim="800000"/>
            <a:headEnd/>
            <a:tailEnd/>
          </a:ln>
        </p:spPr>
        <p:txBody>
          <a:bodyPr wrap="none">
            <a:spAutoFit/>
          </a:bodyPr>
          <a:lstStyle/>
          <a:p>
            <a:r>
              <a:rPr lang="en-GB" sz="1600"/>
              <a:t>3</a:t>
            </a:r>
            <a:r>
              <a:rPr lang="en-GB" sz="1600" baseline="30000"/>
              <a:t>rd</a:t>
            </a:r>
            <a:r>
              <a:rPr lang="en-GB" sz="1600"/>
              <a:t> Floor</a:t>
            </a:r>
          </a:p>
        </p:txBody>
      </p:sp>
      <p:sp>
        <p:nvSpPr>
          <p:cNvPr id="3" name="TextBox 21"/>
          <p:cNvSpPr txBox="1">
            <a:spLocks noChangeArrowheads="1"/>
          </p:cNvSpPr>
          <p:nvPr/>
        </p:nvSpPr>
        <p:spPr bwMode="auto">
          <a:xfrm>
            <a:off x="149225" y="2386013"/>
            <a:ext cx="936625" cy="338137"/>
          </a:xfrm>
          <a:prstGeom prst="rect">
            <a:avLst/>
          </a:prstGeom>
          <a:noFill/>
          <a:ln w="9525">
            <a:noFill/>
            <a:miter lim="800000"/>
            <a:headEnd/>
            <a:tailEnd/>
          </a:ln>
        </p:spPr>
        <p:txBody>
          <a:bodyPr wrap="none">
            <a:spAutoFit/>
          </a:bodyPr>
          <a:lstStyle/>
          <a:p>
            <a:r>
              <a:rPr lang="en-GB" sz="1600"/>
              <a:t>4</a:t>
            </a:r>
            <a:r>
              <a:rPr lang="en-GB" sz="1600" baseline="30000"/>
              <a:t>th</a:t>
            </a:r>
            <a:r>
              <a:rPr lang="en-GB" sz="1600"/>
              <a:t> Floor</a:t>
            </a:r>
          </a:p>
        </p:txBody>
      </p:sp>
      <p:sp>
        <p:nvSpPr>
          <p:cNvPr id="4" name="TextBox 22"/>
          <p:cNvSpPr txBox="1">
            <a:spLocks noChangeArrowheads="1"/>
          </p:cNvSpPr>
          <p:nvPr/>
        </p:nvSpPr>
        <p:spPr bwMode="auto">
          <a:xfrm>
            <a:off x="136525" y="5311775"/>
            <a:ext cx="973138" cy="338138"/>
          </a:xfrm>
          <a:prstGeom prst="rect">
            <a:avLst/>
          </a:prstGeom>
          <a:noFill/>
          <a:ln w="9525">
            <a:noFill/>
            <a:miter lim="800000"/>
            <a:headEnd/>
            <a:tailEnd/>
          </a:ln>
        </p:spPr>
        <p:txBody>
          <a:bodyPr wrap="none">
            <a:spAutoFit/>
          </a:bodyPr>
          <a:lstStyle/>
          <a:p>
            <a:r>
              <a:rPr lang="en-GB" sz="1600"/>
              <a:t>2</a:t>
            </a:r>
            <a:r>
              <a:rPr lang="en-GB" sz="1600" baseline="30000"/>
              <a:t>nd</a:t>
            </a:r>
            <a:r>
              <a:rPr lang="en-GB" sz="1600"/>
              <a:t> Floor</a:t>
            </a:r>
          </a:p>
        </p:txBody>
      </p:sp>
      <p:sp>
        <p:nvSpPr>
          <p:cNvPr id="6164" name="TextBox 23"/>
          <p:cNvSpPr txBox="1">
            <a:spLocks noChangeArrowheads="1"/>
          </p:cNvSpPr>
          <p:nvPr/>
        </p:nvSpPr>
        <p:spPr bwMode="auto">
          <a:xfrm>
            <a:off x="2992438" y="5721350"/>
            <a:ext cx="754062" cy="400050"/>
          </a:xfrm>
          <a:prstGeom prst="rect">
            <a:avLst/>
          </a:prstGeom>
          <a:noFill/>
          <a:ln w="9525">
            <a:noFill/>
            <a:miter lim="800000"/>
            <a:headEnd/>
            <a:tailEnd/>
          </a:ln>
        </p:spPr>
        <p:txBody>
          <a:bodyPr wrap="none">
            <a:spAutoFit/>
          </a:bodyPr>
          <a:lstStyle/>
          <a:p>
            <a:r>
              <a:rPr lang="en-GB" sz="2000"/>
              <a:t>2008</a:t>
            </a:r>
          </a:p>
        </p:txBody>
      </p:sp>
      <p:sp>
        <p:nvSpPr>
          <p:cNvPr id="6165" name="TextBox 24"/>
          <p:cNvSpPr txBox="1">
            <a:spLocks noChangeArrowheads="1"/>
          </p:cNvSpPr>
          <p:nvPr/>
        </p:nvSpPr>
        <p:spPr bwMode="auto">
          <a:xfrm>
            <a:off x="4598988" y="5700713"/>
            <a:ext cx="754062" cy="400050"/>
          </a:xfrm>
          <a:prstGeom prst="rect">
            <a:avLst/>
          </a:prstGeom>
          <a:noFill/>
          <a:ln w="9525">
            <a:noFill/>
            <a:miter lim="800000"/>
            <a:headEnd/>
            <a:tailEnd/>
          </a:ln>
        </p:spPr>
        <p:txBody>
          <a:bodyPr wrap="none">
            <a:spAutoFit/>
          </a:bodyPr>
          <a:lstStyle/>
          <a:p>
            <a:r>
              <a:rPr lang="en-GB" sz="2000"/>
              <a:t>2009</a:t>
            </a:r>
          </a:p>
        </p:txBody>
      </p:sp>
      <p:sp>
        <p:nvSpPr>
          <p:cNvPr id="6166" name="TextBox 25"/>
          <p:cNvSpPr txBox="1">
            <a:spLocks noChangeArrowheads="1"/>
          </p:cNvSpPr>
          <p:nvPr/>
        </p:nvSpPr>
        <p:spPr bwMode="auto">
          <a:xfrm>
            <a:off x="6200775" y="5700713"/>
            <a:ext cx="755650" cy="400050"/>
          </a:xfrm>
          <a:prstGeom prst="rect">
            <a:avLst/>
          </a:prstGeom>
          <a:noFill/>
          <a:ln w="9525">
            <a:noFill/>
            <a:miter lim="800000"/>
            <a:headEnd/>
            <a:tailEnd/>
          </a:ln>
        </p:spPr>
        <p:txBody>
          <a:bodyPr wrap="none">
            <a:spAutoFit/>
          </a:bodyPr>
          <a:lstStyle/>
          <a:p>
            <a:r>
              <a:rPr lang="en-GB" sz="2000"/>
              <a:t>2010</a:t>
            </a:r>
          </a:p>
        </p:txBody>
      </p:sp>
      <p:sp>
        <p:nvSpPr>
          <p:cNvPr id="6167" name="TextBox 26"/>
          <p:cNvSpPr txBox="1">
            <a:spLocks noChangeArrowheads="1"/>
          </p:cNvSpPr>
          <p:nvPr/>
        </p:nvSpPr>
        <p:spPr bwMode="auto">
          <a:xfrm>
            <a:off x="7802563" y="5691188"/>
            <a:ext cx="736600" cy="400050"/>
          </a:xfrm>
          <a:prstGeom prst="rect">
            <a:avLst/>
          </a:prstGeom>
          <a:noFill/>
          <a:ln w="9525">
            <a:noFill/>
            <a:miter lim="800000"/>
            <a:headEnd/>
            <a:tailEnd/>
          </a:ln>
        </p:spPr>
        <p:txBody>
          <a:bodyPr wrap="none">
            <a:spAutoFit/>
          </a:bodyPr>
          <a:lstStyle/>
          <a:p>
            <a:r>
              <a:rPr lang="en-GB" sz="2000"/>
              <a:t>2011</a:t>
            </a:r>
          </a:p>
        </p:txBody>
      </p:sp>
      <p:sp>
        <p:nvSpPr>
          <p:cNvPr id="33" name="Title 1"/>
          <p:cNvSpPr txBox="1">
            <a:spLocks/>
          </p:cNvSpPr>
          <p:nvPr/>
        </p:nvSpPr>
        <p:spPr>
          <a:xfrm>
            <a:off x="249238" y="303213"/>
            <a:ext cx="8643937" cy="485775"/>
          </a:xfrm>
          <a:prstGeom prst="rect">
            <a:avLst/>
          </a:prstGeom>
        </p:spPr>
        <p:txBody>
          <a:bodyPr/>
          <a:lstStyle/>
          <a:p>
            <a:pPr>
              <a:defRPr/>
            </a:pPr>
            <a:r>
              <a:rPr lang="en-GB" sz="3200" b="1" kern="0" dirty="0">
                <a:solidFill>
                  <a:srgbClr val="C00000"/>
                </a:solidFill>
                <a:latin typeface="Calibri" pitchFamily="34" charset="0"/>
                <a:ea typeface="+mj-ea"/>
                <a:cs typeface="Arial" pitchFamily="34" charset="0"/>
              </a:rPr>
              <a:t>Permanence maps – Q1</a:t>
            </a:r>
          </a:p>
        </p:txBody>
      </p:sp>
      <p:sp>
        <p:nvSpPr>
          <p:cNvPr id="34" name="TextBox 33"/>
          <p:cNvSpPr txBox="1">
            <a:spLocks noChangeArrowheads="1"/>
          </p:cNvSpPr>
          <p:nvPr/>
        </p:nvSpPr>
        <p:spPr bwMode="auto">
          <a:xfrm>
            <a:off x="2538413" y="941388"/>
            <a:ext cx="1620837" cy="368300"/>
          </a:xfrm>
          <a:prstGeom prst="rect">
            <a:avLst/>
          </a:prstGeom>
          <a:noFill/>
          <a:ln w="9525">
            <a:noFill/>
            <a:miter lim="800000"/>
            <a:headEnd/>
            <a:tailEnd/>
          </a:ln>
        </p:spPr>
        <p:txBody>
          <a:bodyPr wrap="none">
            <a:spAutoFit/>
          </a:bodyPr>
          <a:lstStyle/>
          <a:p>
            <a:r>
              <a:rPr lang="en-GB" sz="1800"/>
              <a:t>Mould Hazard</a:t>
            </a:r>
          </a:p>
        </p:txBody>
      </p:sp>
      <p:pic>
        <p:nvPicPr>
          <p:cNvPr id="6170" name="Picture 4"/>
          <p:cNvPicPr>
            <a:picLocks noChangeAspect="1" noChangeArrowheads="1"/>
          </p:cNvPicPr>
          <p:nvPr/>
        </p:nvPicPr>
        <p:blipFill>
          <a:blip r:embed="rId17"/>
          <a:srcRect/>
          <a:stretch>
            <a:fillRect/>
          </a:stretch>
        </p:blipFill>
        <p:spPr bwMode="auto">
          <a:xfrm>
            <a:off x="3494088" y="6223000"/>
            <a:ext cx="2395537" cy="395288"/>
          </a:xfrm>
          <a:prstGeom prst="rect">
            <a:avLst/>
          </a:prstGeom>
          <a:noFill/>
          <a:ln w="9525">
            <a:noFill/>
            <a:miter lim="800000"/>
            <a:headEnd/>
            <a:tailEnd/>
          </a:ln>
        </p:spPr>
      </p:pic>
      <p:pic>
        <p:nvPicPr>
          <p:cNvPr id="6171" name="Picture 3"/>
          <p:cNvPicPr>
            <a:picLocks noChangeAspect="1" noChangeArrowheads="1"/>
          </p:cNvPicPr>
          <p:nvPr/>
        </p:nvPicPr>
        <p:blipFill>
          <a:blip r:embed="rId18"/>
          <a:srcRect/>
          <a:stretch>
            <a:fillRect/>
          </a:stretch>
        </p:blipFill>
        <p:spPr bwMode="auto">
          <a:xfrm>
            <a:off x="1093788" y="4237038"/>
            <a:ext cx="1463675" cy="1462087"/>
          </a:xfrm>
          <a:prstGeom prst="rect">
            <a:avLst/>
          </a:prstGeom>
          <a:noFill/>
          <a:ln w="9525">
            <a:noFill/>
            <a:miter lim="800000"/>
            <a:headEnd/>
            <a:tailEnd/>
          </a:ln>
        </p:spPr>
      </p:pic>
      <p:pic>
        <p:nvPicPr>
          <p:cNvPr id="6172" name="Picture 4"/>
          <p:cNvPicPr>
            <a:picLocks noChangeAspect="1" noChangeArrowheads="1"/>
          </p:cNvPicPr>
          <p:nvPr/>
        </p:nvPicPr>
        <p:blipFill>
          <a:blip r:embed="rId19"/>
          <a:srcRect/>
          <a:stretch>
            <a:fillRect/>
          </a:stretch>
        </p:blipFill>
        <p:spPr bwMode="auto">
          <a:xfrm>
            <a:off x="1095375" y="2767013"/>
            <a:ext cx="1468438" cy="1463675"/>
          </a:xfrm>
          <a:prstGeom prst="rect">
            <a:avLst/>
          </a:prstGeom>
          <a:noFill/>
          <a:ln w="9525">
            <a:noFill/>
            <a:miter lim="800000"/>
            <a:headEnd/>
            <a:tailEnd/>
          </a:ln>
        </p:spPr>
      </p:pic>
      <p:pic>
        <p:nvPicPr>
          <p:cNvPr id="6173" name="Picture 5"/>
          <p:cNvPicPr>
            <a:picLocks noChangeAspect="1" noChangeArrowheads="1"/>
          </p:cNvPicPr>
          <p:nvPr/>
        </p:nvPicPr>
        <p:blipFill>
          <a:blip r:embed="rId20"/>
          <a:srcRect/>
          <a:stretch>
            <a:fillRect/>
          </a:stretch>
        </p:blipFill>
        <p:spPr bwMode="auto">
          <a:xfrm>
            <a:off x="1100138" y="1308100"/>
            <a:ext cx="1450975" cy="1455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fade">
                                      <p:cBhvr>
                                        <p:cTn id="7" dur="2000"/>
                                        <p:tgtEl>
                                          <p:spTgt spid="6161"/>
                                        </p:tgtEl>
                                      </p:cBhvr>
                                    </p:animEffect>
                                  </p:childTnLst>
                                </p:cTn>
                              </p:par>
                              <p:par>
                                <p:cTn id="8" presetID="10" presetClass="entr" presetSubtype="0" fill="hold" nodeType="withEffect">
                                  <p:stCondLst>
                                    <p:cond delay="0"/>
                                  </p:stCondLst>
                                  <p:childTnLst>
                                    <p:set>
                                      <p:cBhvr>
                                        <p:cTn id="9" dur="1" fill="hold">
                                          <p:stCondLst>
                                            <p:cond delay="0"/>
                                          </p:stCondLst>
                                        </p:cTn>
                                        <p:tgtEl>
                                          <p:spTgt spid="6162"/>
                                        </p:tgtEl>
                                        <p:attrNameLst>
                                          <p:attrName>style.visibility</p:attrName>
                                        </p:attrNameLst>
                                      </p:cBhvr>
                                      <p:to>
                                        <p:strVal val="visible"/>
                                      </p:to>
                                    </p:set>
                                    <p:animEffect transition="in" filter="fade">
                                      <p:cBhvr>
                                        <p:cTn id="10" dur="2000"/>
                                        <p:tgtEl>
                                          <p:spTgt spid="6162"/>
                                        </p:tgtEl>
                                      </p:cBhvr>
                                    </p:animEffect>
                                  </p:childTnLst>
                                </p:cTn>
                              </p:par>
                              <p:par>
                                <p:cTn id="11" presetID="10" presetClass="entr" presetSubtype="0" fill="hold" nodeType="withEffect">
                                  <p:stCondLst>
                                    <p:cond delay="0"/>
                                  </p:stCondLst>
                                  <p:childTnLst>
                                    <p:set>
                                      <p:cBhvr>
                                        <p:cTn id="12" dur="1" fill="hold">
                                          <p:stCondLst>
                                            <p:cond delay="0"/>
                                          </p:stCondLst>
                                        </p:cTn>
                                        <p:tgtEl>
                                          <p:spTgt spid="6163"/>
                                        </p:tgtEl>
                                        <p:attrNameLst>
                                          <p:attrName>style.visibility</p:attrName>
                                        </p:attrNameLst>
                                      </p:cBhvr>
                                      <p:to>
                                        <p:strVal val="visible"/>
                                      </p:to>
                                    </p:set>
                                    <p:animEffect transition="in" filter="fade">
                                      <p:cBhvr>
                                        <p:cTn id="13" dur="2000"/>
                                        <p:tgtEl>
                                          <p:spTgt spid="61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srcRect/>
          <a:stretch>
            <a:fillRect/>
          </a:stretch>
        </p:blipFill>
        <p:spPr bwMode="auto">
          <a:xfrm>
            <a:off x="388938" y="339725"/>
            <a:ext cx="8424862" cy="5507038"/>
          </a:xfrm>
          <a:prstGeom prst="rect">
            <a:avLst/>
          </a:prstGeom>
          <a:noFill/>
          <a:ln w="9525">
            <a:noFill/>
            <a:miter lim="800000"/>
            <a:headEnd/>
            <a:tailEnd/>
          </a:ln>
        </p:spPr>
      </p:pic>
      <p:pic>
        <p:nvPicPr>
          <p:cNvPr id="9220" name="Picture 4"/>
          <p:cNvPicPr>
            <a:picLocks noChangeAspect="1" noChangeArrowheads="1"/>
          </p:cNvPicPr>
          <p:nvPr/>
        </p:nvPicPr>
        <p:blipFill>
          <a:blip r:embed="rId3"/>
          <a:srcRect/>
          <a:stretch>
            <a:fillRect/>
          </a:stretch>
        </p:blipFill>
        <p:spPr bwMode="auto">
          <a:xfrm>
            <a:off x="292100" y="3608388"/>
            <a:ext cx="4835525" cy="3097212"/>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1377</TotalTime>
  <Words>1312</Words>
  <Application>Microsoft Office PowerPoint</Application>
  <PresentationFormat>On-screen Show (4:3)</PresentationFormat>
  <Paragraphs>240</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Slide 1</vt:lpstr>
      <vt:lpstr>Context - 2009</vt:lpstr>
      <vt:lpstr>Standards and guidelines</vt:lpstr>
      <vt:lpstr>Publicly Available Specification 198</vt:lpstr>
      <vt:lpstr>Building Environment Simulation (BES) </vt:lpstr>
      <vt:lpstr>Computer modelling</vt:lpstr>
      <vt:lpstr>Summary of results</vt:lpstr>
      <vt:lpstr>Slide 8</vt:lpstr>
      <vt:lpstr>Slide 9</vt:lpstr>
      <vt:lpstr>System upgrades</vt:lpstr>
      <vt:lpstr>Implementation</vt:lpstr>
      <vt:lpstr>Slide 12</vt:lpstr>
      <vt:lpstr>Slide 13</vt:lpstr>
      <vt:lpstr>Slide 14</vt:lpstr>
      <vt:lpstr>Display Energy Certificates - Kew</vt:lpstr>
      <vt:lpstr>The Estates Development Programme</vt:lpstr>
      <vt:lpstr>Where did the money go?</vt:lpstr>
      <vt:lpstr>How did we do? Carbon/Energy savings</vt:lpstr>
      <vt:lpstr>Slide 19</vt:lpstr>
      <vt:lpstr>In summary</vt:lpstr>
    </vt:vector>
  </TitlesOfParts>
  <Company>The National Archives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Authorised User</dc:creator>
  <cp:lastModifiedBy>Authorised User</cp:lastModifiedBy>
  <cp:revision>71</cp:revision>
  <dcterms:created xsi:type="dcterms:W3CDTF">2012-06-11T13:38:52Z</dcterms:created>
  <dcterms:modified xsi:type="dcterms:W3CDTF">2012-09-21T08:13:37Z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A3077256</vt:lpwstr>
  </property>
  <property fmtid="{D5CDD505-2E9C-101B-9397-08002B2CF9AE}" pid="3" name="Objective-Title">
    <vt:lpwstr>EBNA Oliver Morley 2012</vt:lpwstr>
  </property>
  <property fmtid="{D5CDD505-2E9C-101B-9397-08002B2CF9AE}" pid="4" name="Objective-Comment">
    <vt:lpwstr> </vt:lpwstr>
  </property>
  <property fmtid="{D5CDD505-2E9C-101B-9397-08002B2CF9AE}" pid="5" name="Objective-CreationStamp">
    <vt:filetime>2012-09-03T14:22:10Z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vt:lpwstr>
  </property>
  <property fmtid="{D5CDD505-2E9C-101B-9397-08002B2CF9AE}" pid="9" name="Objective-ModificationStamp">
    <vt:filetime>2012-09-14T10:33:15Z</vt:filetime>
  </property>
  <property fmtid="{D5CDD505-2E9C-101B-9397-08002B2CF9AE}" pid="10" name="Objective-Owner">
    <vt:lpwstr>Kostas Ntanos</vt:lpwstr>
  </property>
  <property fmtid="{D5CDD505-2E9C-101B-9397-08002B2CF9AE}" pid="11" name="Objective-Path">
    <vt:lpwstr>Kostas Ntanos:Private:</vt:lpwstr>
  </property>
  <property fmtid="{D5CDD505-2E9C-101B-9397-08002B2CF9AE}" pid="12" name="Objective-Parent">
    <vt:lpwstr>Private</vt:lpwstr>
  </property>
  <property fmtid="{D5CDD505-2E9C-101B-9397-08002B2CF9AE}" pid="13" name="Objective-State">
    <vt:lpwstr>Being Edited</vt:lpwstr>
  </property>
  <property fmtid="{D5CDD505-2E9C-101B-9397-08002B2CF9AE}" pid="14" name="Objective-Version">
    <vt:lpwstr>2.1</vt:lpwstr>
  </property>
  <property fmtid="{D5CDD505-2E9C-101B-9397-08002B2CF9AE}" pid="15" name="Objective-VersionNumber">
    <vt:i4>3</vt:i4>
  </property>
  <property fmtid="{D5CDD505-2E9C-101B-9397-08002B2CF9AE}" pid="16" name="Objective-VersionComment">
    <vt:lpwstr> </vt:lpwstr>
  </property>
  <property fmtid="{D5CDD505-2E9C-101B-9397-08002B2CF9AE}" pid="17" name="Objective-FileNumber">
    <vt:lpwstr> </vt:lpwstr>
  </property>
  <property fmtid="{D5CDD505-2E9C-101B-9397-08002B2CF9AE}" pid="18" name="Objective-Classification">
    <vt:lpwstr>[Inherited - none]</vt:lpwstr>
  </property>
  <property fmtid="{D5CDD505-2E9C-101B-9397-08002B2CF9AE}" pid="19" name="Objective-Caveats">
    <vt:lpwstr> </vt:lpwstr>
  </property>
  <property fmtid="{D5CDD505-2E9C-101B-9397-08002B2CF9AE}" pid="20" name="Objective-Protective Marking [system]">
    <vt:lpwstr>UNCLASSIFIED</vt:lpwstr>
  </property>
  <property fmtid="{D5CDD505-2E9C-101B-9397-08002B2CF9AE}" pid="21" name="Objective-Creators Organisation [system]">
    <vt:lpwstr>The National Archives</vt:lpwstr>
  </property>
  <property fmtid="{D5CDD505-2E9C-101B-9397-08002B2CF9AE}" pid="22" name="Objective-TNA Department [system]">
    <vt:lpwstr>Collection Care Department</vt:lpwstr>
  </property>
  <property fmtid="{D5CDD505-2E9C-101B-9397-08002B2CF9AE}" pid="23" name="Objective-Sensitive personal data [system]">
    <vt:lpwstr>No</vt:lpwstr>
  </property>
  <property fmtid="{D5CDD505-2E9C-101B-9397-08002B2CF9AE}" pid="24" name="Objective-Disclosed to the data subject [system]">
    <vt:lpwstr>No</vt:lpwstr>
  </property>
  <property fmtid="{D5CDD505-2E9C-101B-9397-08002B2CF9AE}" pid="25" name="Objective-If Yes identify reference [system]">
    <vt:lpwstr> </vt:lpwstr>
  </property>
  <property fmtid="{D5CDD505-2E9C-101B-9397-08002B2CF9AE}" pid="26" name="Objective-Disclosable under FOI [system]">
    <vt:lpwstr>Not specified</vt:lpwstr>
  </property>
  <property fmtid="{D5CDD505-2E9C-101B-9397-08002B2CF9AE}" pid="27" name="Objective-FOI exemptions [system]">
    <vt:lpwstr> </vt:lpwstr>
  </property>
  <property fmtid="{D5CDD505-2E9C-101B-9397-08002B2CF9AE}" pid="28" name="Objective-Intranet Content [system]">
    <vt:lpwstr> </vt:lpwstr>
  </property>
</Properties>
</file>