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3" r:id="rId1"/>
  </p:sldMasterIdLst>
  <p:notesMasterIdLst>
    <p:notesMasterId r:id="rId31"/>
  </p:notesMasterIdLst>
  <p:sldIdLst>
    <p:sldId id="256" r:id="rId2"/>
    <p:sldId id="257" r:id="rId3"/>
    <p:sldId id="293" r:id="rId4"/>
    <p:sldId id="286" r:id="rId5"/>
    <p:sldId id="294" r:id="rId6"/>
    <p:sldId id="302" r:id="rId7"/>
    <p:sldId id="291" r:id="rId8"/>
    <p:sldId id="258" r:id="rId9"/>
    <p:sldId id="259" r:id="rId10"/>
    <p:sldId id="260" r:id="rId11"/>
    <p:sldId id="262" r:id="rId12"/>
    <p:sldId id="264" r:id="rId13"/>
    <p:sldId id="265" r:id="rId14"/>
    <p:sldId id="266" r:id="rId15"/>
    <p:sldId id="267" r:id="rId16"/>
    <p:sldId id="276" r:id="rId17"/>
    <p:sldId id="277" r:id="rId18"/>
    <p:sldId id="278" r:id="rId19"/>
    <p:sldId id="279" r:id="rId20"/>
    <p:sldId id="281" r:id="rId21"/>
    <p:sldId id="282" r:id="rId22"/>
    <p:sldId id="295" r:id="rId23"/>
    <p:sldId id="296" r:id="rId24"/>
    <p:sldId id="297" r:id="rId25"/>
    <p:sldId id="298" r:id="rId26"/>
    <p:sldId id="299" r:id="rId27"/>
    <p:sldId id="300" r:id="rId28"/>
    <p:sldId id="301" r:id="rId29"/>
    <p:sldId id="285" r:id="rId30"/>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7021"/>
          </a:xfrm>
          <a:prstGeom prst="rect">
            <a:avLst/>
          </a:prstGeom>
        </p:spPr>
        <p:txBody>
          <a:bodyPr vert="horz" lIns="91257" tIns="45629" rIns="91257" bIns="45629" rtlCol="0"/>
          <a:lstStyle>
            <a:lvl1pPr algn="l">
              <a:defRPr sz="1200"/>
            </a:lvl1pPr>
          </a:lstStyle>
          <a:p>
            <a:endParaRPr lang="en-GB"/>
          </a:p>
        </p:txBody>
      </p:sp>
      <p:sp>
        <p:nvSpPr>
          <p:cNvPr id="3" name="Date Placeholder 2"/>
          <p:cNvSpPr>
            <a:spLocks noGrp="1"/>
          </p:cNvSpPr>
          <p:nvPr>
            <p:ph type="dt" idx="1"/>
          </p:nvPr>
        </p:nvSpPr>
        <p:spPr>
          <a:xfrm>
            <a:off x="3843250" y="0"/>
            <a:ext cx="2940156" cy="497021"/>
          </a:xfrm>
          <a:prstGeom prst="rect">
            <a:avLst/>
          </a:prstGeom>
        </p:spPr>
        <p:txBody>
          <a:bodyPr vert="horz" lIns="91257" tIns="45629" rIns="91257" bIns="45629" rtlCol="0"/>
          <a:lstStyle>
            <a:lvl1pPr algn="r">
              <a:defRPr sz="1200"/>
            </a:lvl1pPr>
          </a:lstStyle>
          <a:p>
            <a:fld id="{2E6AC137-48DB-45F5-BF73-3706E9FC3A57}" type="datetimeFigureOut">
              <a:rPr lang="en-GB" smtClean="0"/>
              <a:t>19/10/2017</a:t>
            </a:fld>
            <a:endParaRPr lang="en-GB"/>
          </a:p>
        </p:txBody>
      </p:sp>
      <p:sp>
        <p:nvSpPr>
          <p:cNvPr id="4" name="Slide Image Placeholder 3"/>
          <p:cNvSpPr>
            <a:spLocks noGrp="1" noRot="1" noChangeAspect="1"/>
          </p:cNvSpPr>
          <p:nvPr>
            <p:ph type="sldImg" idx="2"/>
          </p:nvPr>
        </p:nvSpPr>
        <p:spPr>
          <a:xfrm>
            <a:off x="420688" y="1238250"/>
            <a:ext cx="5943600" cy="3343275"/>
          </a:xfrm>
          <a:prstGeom prst="rect">
            <a:avLst/>
          </a:prstGeom>
          <a:noFill/>
          <a:ln w="12700">
            <a:solidFill>
              <a:prstClr val="black"/>
            </a:solidFill>
          </a:ln>
        </p:spPr>
        <p:txBody>
          <a:bodyPr vert="horz" lIns="91257" tIns="45629" rIns="91257" bIns="45629" rtlCol="0" anchor="ctr"/>
          <a:lstStyle/>
          <a:p>
            <a:endParaRPr lang="en-GB"/>
          </a:p>
        </p:txBody>
      </p:sp>
      <p:sp>
        <p:nvSpPr>
          <p:cNvPr id="5" name="Notes Placeholder 4"/>
          <p:cNvSpPr>
            <a:spLocks noGrp="1"/>
          </p:cNvSpPr>
          <p:nvPr>
            <p:ph type="body" sz="quarter" idx="3"/>
          </p:nvPr>
        </p:nvSpPr>
        <p:spPr>
          <a:xfrm>
            <a:off x="678498" y="4767262"/>
            <a:ext cx="5427980" cy="3900488"/>
          </a:xfrm>
          <a:prstGeom prst="rect">
            <a:avLst/>
          </a:prstGeom>
        </p:spPr>
        <p:txBody>
          <a:bodyPr vert="horz" lIns="91257" tIns="45629" rIns="91257" bIns="4562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2"/>
            <a:ext cx="2940156" cy="497020"/>
          </a:xfrm>
          <a:prstGeom prst="rect">
            <a:avLst/>
          </a:prstGeom>
        </p:spPr>
        <p:txBody>
          <a:bodyPr vert="horz" lIns="91257" tIns="45629" rIns="91257" bIns="45629" rtlCol="0" anchor="b"/>
          <a:lstStyle>
            <a:lvl1pPr algn="l">
              <a:defRPr sz="1200"/>
            </a:lvl1pPr>
          </a:lstStyle>
          <a:p>
            <a:endParaRPr lang="en-GB"/>
          </a:p>
        </p:txBody>
      </p:sp>
      <p:sp>
        <p:nvSpPr>
          <p:cNvPr id="7" name="Slide Number Placeholder 6"/>
          <p:cNvSpPr>
            <a:spLocks noGrp="1"/>
          </p:cNvSpPr>
          <p:nvPr>
            <p:ph type="sldNum" sz="quarter" idx="5"/>
          </p:nvPr>
        </p:nvSpPr>
        <p:spPr>
          <a:xfrm>
            <a:off x="3843250" y="9408982"/>
            <a:ext cx="2940156" cy="497020"/>
          </a:xfrm>
          <a:prstGeom prst="rect">
            <a:avLst/>
          </a:prstGeom>
        </p:spPr>
        <p:txBody>
          <a:bodyPr vert="horz" lIns="91257" tIns="45629" rIns="91257" bIns="45629" rtlCol="0" anchor="b"/>
          <a:lstStyle>
            <a:lvl1pPr algn="r">
              <a:defRPr sz="1200"/>
            </a:lvl1pPr>
          </a:lstStyle>
          <a:p>
            <a:fld id="{C7CCE4CF-053A-4D5F-A859-9ACCD07B10DE}" type="slidenum">
              <a:rPr lang="en-GB" smtClean="0"/>
              <a:t>‹#›</a:t>
            </a:fld>
            <a:endParaRPr lang="en-GB"/>
          </a:p>
        </p:txBody>
      </p:sp>
    </p:spTree>
    <p:extLst>
      <p:ext uri="{BB962C8B-B14F-4D97-AF65-F5344CB8AC3E}">
        <p14:creationId xmlns:p14="http://schemas.microsoft.com/office/powerpoint/2010/main" val="414045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F37FE5-C349-4C85-A906-94340C8B8BF4}" type="datetime1">
              <a:rPr lang="en-US" smtClean="0"/>
              <a:t>10/19/2017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421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B2F25-564C-4D56-8467-53EF2503187F}" type="datetime1">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49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5B8A6-25DC-4552-8F82-3C238F3A1BD4}" type="datetime1">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8862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59548-0597-406A-8D9F-2A2F6B2CA4D3}" type="datetime1">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703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A7AC3-937E-447C-B77B-0DDB95F02186}" type="datetime1">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6398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A5426-220F-43A6-B2F6-9971328C05E2}" type="datetime1">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03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D9C3F-F0B3-473F-9252-8AF159A45FB9}" type="datetime1">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89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AA089-E6DB-41D2-BC40-0E9B76BD0617}" type="datetime1">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467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43366B-8A0A-4994-805D-BDF002B646AF}" type="datetime1">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89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A45387-9B60-4EBB-812E-B2A02179538A}" type="datetime1">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523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B0DB0-0DC3-4E56-B992-D7165A41B6B9}" type="datetime1">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411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8C936E-04AE-4DB6-9B00-D8E23DA75D94}" type="datetime1">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916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118F26-7D51-44F3-9847-2570E969E81F}" type="datetime1">
              <a:rPr lang="en-US" smtClean="0"/>
              <a:t>10/19/2017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43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80FB43-2970-4DFB-B164-8EBCE6F15BF6}" type="datetime1">
              <a:rPr lang="en-US" smtClean="0"/>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67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A4277-598D-406C-A2EB-7BDCE082DD76}" type="datetime1">
              <a:rPr lang="en-US" smtClean="0"/>
              <a:t>10/19/2017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74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391D2-1C0D-4C99-8FB4-ACFC2BEF7879}" type="datetime1">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435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C0B71-D357-4CE1-8616-43C18DAA76D6}" type="datetime1">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041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A76CF8-161F-4BF9-8C61-8699E7CED3CB}" type="datetime1">
              <a:rPr lang="en-US" smtClean="0"/>
              <a:t>10/19/2017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16635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mjpo.gov.cy/"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2700" b="1" dirty="0" smtClean="0">
                <a:solidFill>
                  <a:schemeClr val="accent3"/>
                </a:solidFill>
                <a:latin typeface="Cambria" panose="02040503050406030204" pitchFamily="18" charset="0"/>
              </a:rPr>
              <a:t>Ανεξάρτητη Αρχή κατά της Διαφθοράς</a:t>
            </a:r>
            <a:r>
              <a:rPr lang="el-GR" sz="2400" b="1" dirty="0" smtClean="0">
                <a:solidFill>
                  <a:schemeClr val="accent3"/>
                </a:solidFill>
                <a:latin typeface="Cambria" panose="02040503050406030204" pitchFamily="18" charset="0"/>
              </a:rPr>
              <a:t/>
            </a:r>
            <a:br>
              <a:rPr lang="el-GR" sz="2400" b="1" dirty="0" smtClean="0">
                <a:solidFill>
                  <a:schemeClr val="accent3"/>
                </a:solidFill>
                <a:latin typeface="Cambria" panose="02040503050406030204" pitchFamily="18" charset="0"/>
              </a:rPr>
            </a:br>
            <a:r>
              <a:rPr lang="el-GR" sz="2400" b="1" dirty="0">
                <a:solidFill>
                  <a:schemeClr val="accent3"/>
                </a:solidFill>
                <a:latin typeface="Cambria" panose="02040503050406030204" pitchFamily="18" charset="0"/>
              </a:rPr>
              <a:t/>
            </a:r>
            <a:br>
              <a:rPr lang="el-GR" sz="2400" b="1" dirty="0">
                <a:solidFill>
                  <a:schemeClr val="accent3"/>
                </a:solidFill>
                <a:latin typeface="Cambria" panose="02040503050406030204" pitchFamily="18" charset="0"/>
              </a:rPr>
            </a:br>
            <a:r>
              <a:rPr lang="en-GB" sz="2700" b="1" dirty="0" smtClean="0">
                <a:solidFill>
                  <a:schemeClr val="accent3"/>
                </a:solidFill>
                <a:latin typeface="Cambria" panose="02040503050406030204" pitchFamily="18" charset="0"/>
              </a:rPr>
              <a:t>Lobbying</a:t>
            </a:r>
            <a:r>
              <a:rPr lang="el-GR" sz="2400" b="1" dirty="0" smtClean="0">
                <a:solidFill>
                  <a:schemeClr val="accent3"/>
                </a:solidFill>
                <a:latin typeface="Cambria" panose="02040503050406030204" pitchFamily="18" charset="0"/>
              </a:rPr>
              <a:t/>
            </a:r>
            <a:br>
              <a:rPr lang="el-GR" sz="2400" b="1" dirty="0" smtClean="0">
                <a:solidFill>
                  <a:schemeClr val="accent3"/>
                </a:solidFill>
                <a:latin typeface="Cambria" panose="02040503050406030204" pitchFamily="18" charset="0"/>
              </a:rPr>
            </a:br>
            <a:endParaRPr lang="en-GB" sz="2400" b="1" dirty="0">
              <a:solidFill>
                <a:schemeClr val="accent3"/>
              </a:solidFill>
              <a:latin typeface="Cambria" panose="02040503050406030204" pitchFamily="18" charset="0"/>
            </a:endParaRPr>
          </a:p>
        </p:txBody>
      </p:sp>
      <p:sp>
        <p:nvSpPr>
          <p:cNvPr id="3" name="Subtitle 2"/>
          <p:cNvSpPr>
            <a:spLocks noGrp="1"/>
          </p:cNvSpPr>
          <p:nvPr>
            <p:ph type="subTitle" idx="1"/>
          </p:nvPr>
        </p:nvSpPr>
        <p:spPr/>
        <p:txBody>
          <a:bodyPr/>
          <a:lstStyle/>
          <a:p>
            <a:r>
              <a:rPr lang="el-GR" b="1" dirty="0" smtClean="0">
                <a:latin typeface="Cambria" panose="02040503050406030204" pitchFamily="18" charset="0"/>
              </a:rPr>
              <a:t>Υπουργείο Δικαιοσύνης και Δημοσίας Τάξεως</a:t>
            </a:r>
          </a:p>
          <a:p>
            <a:r>
              <a:rPr lang="el-GR" b="1" dirty="0" smtClean="0">
                <a:latin typeface="Cambria" panose="02040503050406030204" pitchFamily="18" charset="0"/>
              </a:rPr>
              <a:t>19 Οκτωβρίου 2017</a:t>
            </a:r>
            <a:endParaRPr lang="en-GB" b="1" dirty="0">
              <a:latin typeface="Cambria" panose="02040503050406030204" pitchFamily="18" charset="0"/>
            </a:endParaRPr>
          </a:p>
        </p:txBody>
      </p:sp>
    </p:spTree>
    <p:extLst>
      <p:ext uri="{BB962C8B-B14F-4D97-AF65-F5344CB8AC3E}">
        <p14:creationId xmlns:p14="http://schemas.microsoft.com/office/powerpoint/2010/main" val="3624019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934" y="870200"/>
            <a:ext cx="10525125" cy="4801314"/>
          </a:xfrm>
          <a:prstGeom prst="rect">
            <a:avLst/>
          </a:prstGeom>
        </p:spPr>
        <p:txBody>
          <a:bodyPr wrap="square">
            <a:spAutoFit/>
          </a:bodyPr>
          <a:lstStyle/>
          <a:p>
            <a:pPr marR="2540" algn="just">
              <a:lnSpc>
                <a:spcPct val="150000"/>
              </a:lnSpc>
              <a:spcAft>
                <a:spcPts val="0"/>
              </a:spcAft>
            </a:pPr>
            <a:r>
              <a:rPr lang="el-GR" sz="1600" b="1" dirty="0" smtClean="0">
                <a:latin typeface="Cambria" panose="02040503050406030204" pitchFamily="18" charset="0"/>
              </a:rPr>
              <a:t>	</a:t>
            </a:r>
            <a:r>
              <a:rPr lang="el-GR" sz="1700" b="1" dirty="0" smtClean="0">
                <a:latin typeface="Arial" panose="020B0604020202020204" pitchFamily="34" charset="0"/>
                <a:ea typeface="Times New Roman" panose="02020603050405020304" pitchFamily="18" charset="0"/>
              </a:rPr>
              <a:t>(</a:t>
            </a:r>
            <a:r>
              <a:rPr lang="el-GR" sz="1700" b="1" dirty="0">
                <a:latin typeface="Cambria" panose="02040503050406030204" pitchFamily="18" charset="0"/>
                <a:ea typeface="Times New Roman" panose="02020603050405020304" pitchFamily="18" charset="0"/>
              </a:rPr>
              <a:t>δ</a:t>
            </a:r>
            <a:r>
              <a:rPr lang="el-GR" sz="1700" b="1" dirty="0" smtClean="0">
                <a:latin typeface="Cambria" panose="02040503050406030204" pitchFamily="18" charset="0"/>
                <a:ea typeface="Times New Roman" panose="02020603050405020304" pitchFamily="18" charset="0"/>
              </a:rPr>
              <a:t>) </a:t>
            </a:r>
            <a:r>
              <a:rPr lang="el-GR" sz="1700" dirty="0">
                <a:latin typeface="Cambria" panose="02040503050406030204" pitchFamily="18" charset="0"/>
                <a:ea typeface="Times New Roman" panose="02020603050405020304" pitchFamily="18" charset="0"/>
              </a:rPr>
              <a:t>Δέχεται καταγγελίες και συλλέγει πληροφορίες επί υποθέσεων διαφθοράς στον δημόσιο, </a:t>
            </a:r>
            <a:r>
              <a:rPr lang="el-GR" sz="1700" dirty="0" smtClean="0">
                <a:latin typeface="Cambria" panose="02040503050406030204" pitchFamily="18" charset="0"/>
                <a:ea typeface="Times New Roman" panose="02020603050405020304" pitchFamily="18" charset="0"/>
              </a:rPr>
              <a:t>	ευρύτερο 	δημόσιο 	και </a:t>
            </a:r>
            <a:r>
              <a:rPr lang="el-GR" sz="1700" dirty="0">
                <a:latin typeface="Cambria" panose="02040503050406030204" pitchFamily="18" charset="0"/>
                <a:ea typeface="Times New Roman" panose="02020603050405020304" pitchFamily="18" charset="0"/>
              </a:rPr>
              <a:t>ιδιωτικό τομέα και καταγγελίες και πληροφορίες για υποθέσεις </a:t>
            </a:r>
            <a:r>
              <a:rPr lang="el-GR" sz="1700" dirty="0" smtClean="0">
                <a:latin typeface="Cambria" panose="02040503050406030204" pitchFamily="18" charset="0"/>
                <a:ea typeface="Times New Roman" panose="02020603050405020304" pitchFamily="18" charset="0"/>
              </a:rPr>
              <a:t>	παρατυπιών, υπόνοιας 	απάτης </a:t>
            </a:r>
            <a:r>
              <a:rPr lang="el-GR" sz="1700" dirty="0">
                <a:latin typeface="Cambria" panose="02040503050406030204" pitchFamily="18" charset="0"/>
                <a:ea typeface="Times New Roman" panose="02020603050405020304" pitchFamily="18" charset="0"/>
              </a:rPr>
              <a:t>και </a:t>
            </a:r>
            <a:r>
              <a:rPr lang="el-GR" sz="1700" dirty="0" smtClean="0">
                <a:latin typeface="Cambria" panose="02040503050406030204" pitchFamily="18" charset="0"/>
                <a:ea typeface="Times New Roman" panose="02020603050405020304" pitchFamily="18" charset="0"/>
              </a:rPr>
              <a:t>απάτης </a:t>
            </a:r>
            <a:r>
              <a:rPr lang="el-GR" sz="1700" dirty="0">
                <a:latin typeface="Cambria" panose="02040503050406030204" pitchFamily="18" charset="0"/>
                <a:ea typeface="Times New Roman" panose="02020603050405020304" pitchFamily="18" charset="0"/>
              </a:rPr>
              <a:t>στα συγχρηματοδοτούμενα, διακρατικά και άλλα </a:t>
            </a:r>
            <a:r>
              <a:rPr lang="el-GR" sz="1700" dirty="0" smtClean="0">
                <a:latin typeface="Cambria" panose="02040503050406030204" pitchFamily="18" charset="0"/>
                <a:ea typeface="Times New Roman" panose="02020603050405020304" pitchFamily="18" charset="0"/>
              </a:rPr>
              <a:t>προγράμματα.</a:t>
            </a:r>
            <a:r>
              <a:rPr lang="el-GR" sz="1700" b="1" dirty="0" smtClean="0">
                <a:latin typeface="Cambria" panose="02040503050406030204" pitchFamily="18" charset="0"/>
                <a:ea typeface="Times New Roman" panose="02020603050405020304" pitchFamily="18" charset="0"/>
              </a:rPr>
              <a:t> </a:t>
            </a:r>
          </a:p>
          <a:p>
            <a:pPr marR="2540" algn="just">
              <a:lnSpc>
                <a:spcPct val="150000"/>
              </a:lnSpc>
              <a:spcAft>
                <a:spcPts val="0"/>
              </a:spcAft>
            </a:pPr>
            <a:endParaRPr lang="el-GR" sz="1700" b="1" dirty="0" smtClean="0">
              <a:latin typeface="Cambria" panose="02040503050406030204" pitchFamily="18" charset="0"/>
              <a:ea typeface="Times New Roman" panose="02020603050405020304" pitchFamily="18" charset="0"/>
            </a:endParaRPr>
          </a:p>
          <a:p>
            <a:pPr marR="2540" algn="just">
              <a:lnSpc>
                <a:spcPct val="150000"/>
              </a:lnSpc>
              <a:spcAft>
                <a:spcPts val="0"/>
              </a:spcAft>
            </a:pPr>
            <a:r>
              <a:rPr lang="el-GR" sz="1700" b="1" dirty="0">
                <a:latin typeface="Cambria" panose="02040503050406030204" pitchFamily="18" charset="0"/>
                <a:ea typeface="Times New Roman" panose="02020603050405020304" pitchFamily="18" charset="0"/>
              </a:rPr>
              <a:t>	</a:t>
            </a:r>
            <a:r>
              <a:rPr lang="el-GR" sz="1700" b="1" dirty="0" smtClean="0">
                <a:latin typeface="Cambria" panose="02040503050406030204" pitchFamily="18" charset="0"/>
                <a:ea typeface="Times New Roman" panose="02020603050405020304" pitchFamily="18" charset="0"/>
              </a:rPr>
              <a:t>(ε)  </a:t>
            </a:r>
            <a:r>
              <a:rPr lang="el-GR" sz="1700" dirty="0">
                <a:latin typeface="Cambria" panose="02040503050406030204" pitchFamily="18" charset="0"/>
                <a:ea typeface="Times New Roman" panose="02020603050405020304" pitchFamily="18" charset="0"/>
              </a:rPr>
              <a:t>Συλλέγει, </a:t>
            </a:r>
            <a:r>
              <a:rPr lang="el-GR" sz="1700" dirty="0" smtClean="0">
                <a:latin typeface="Cambria" panose="02040503050406030204" pitchFamily="18" charset="0"/>
                <a:ea typeface="Times New Roman" panose="02020603050405020304" pitchFamily="18" charset="0"/>
              </a:rPr>
              <a:t>αξιοποιεί </a:t>
            </a:r>
            <a:r>
              <a:rPr lang="el-GR" sz="1700" dirty="0">
                <a:latin typeface="Cambria" panose="02040503050406030204" pitchFamily="18" charset="0"/>
                <a:ea typeface="Times New Roman" panose="02020603050405020304" pitchFamily="18" charset="0"/>
              </a:rPr>
              <a:t>και διερευνά πληροφορίες και 	στοιχεία, </a:t>
            </a:r>
            <a:r>
              <a:rPr lang="el-GR" sz="1700" dirty="0" smtClean="0">
                <a:latin typeface="Cambria" panose="02040503050406030204" pitchFamily="18" charset="0"/>
                <a:ea typeface="Times New Roman" panose="02020603050405020304" pitchFamily="18" charset="0"/>
              </a:rPr>
              <a:t>	που 	αφορούν </a:t>
            </a:r>
            <a:r>
              <a:rPr lang="el-GR" sz="1700" dirty="0">
                <a:latin typeface="Cambria" panose="02040503050406030204" pitchFamily="18" charset="0"/>
                <a:ea typeface="Times New Roman" panose="02020603050405020304" pitchFamily="18" charset="0"/>
              </a:rPr>
              <a:t>τη διάπραξη αδικημάτων </a:t>
            </a:r>
            <a:r>
              <a:rPr lang="el-GR" sz="1700" dirty="0" smtClean="0">
                <a:latin typeface="Cambria" panose="02040503050406030204" pitchFamily="18" charset="0"/>
                <a:ea typeface="Times New Roman" panose="02020603050405020304" pitchFamily="18" charset="0"/>
              </a:rPr>
              <a:t>	διαφθοράς </a:t>
            </a:r>
            <a:r>
              <a:rPr lang="el-GR" sz="1700" dirty="0">
                <a:latin typeface="Cambria" panose="02040503050406030204" pitchFamily="18" charset="0"/>
                <a:ea typeface="Times New Roman" panose="02020603050405020304" pitchFamily="18" charset="0"/>
              </a:rPr>
              <a:t>και απάτης στο δημόσιο, στον ευρύτερο </a:t>
            </a:r>
            <a:r>
              <a:rPr lang="el-GR" sz="1700" dirty="0" smtClean="0">
                <a:latin typeface="Cambria" panose="02040503050406030204" pitchFamily="18" charset="0"/>
                <a:ea typeface="Times New Roman" panose="02020603050405020304" pitchFamily="18" charset="0"/>
              </a:rPr>
              <a:t>δημόσιο και ιδιωτικό 	τομέα</a:t>
            </a:r>
            <a:r>
              <a:rPr lang="el-GR" sz="1700" dirty="0">
                <a:latin typeface="Cambria" panose="02040503050406030204" pitchFamily="18" charset="0"/>
                <a:ea typeface="Times New Roman" panose="02020603050405020304" pitchFamily="18" charset="0"/>
              </a:rPr>
              <a:t>. </a:t>
            </a:r>
            <a:endParaRPr lang="el-GR" sz="1700" dirty="0" smtClean="0">
              <a:latin typeface="Cambria" panose="02040503050406030204" pitchFamily="18" charset="0"/>
              <a:ea typeface="Times New Roman" panose="02020603050405020304" pitchFamily="18" charset="0"/>
            </a:endParaRPr>
          </a:p>
          <a:p>
            <a:pPr marR="2540" algn="just">
              <a:lnSpc>
                <a:spcPct val="150000"/>
              </a:lnSpc>
              <a:spcAft>
                <a:spcPts val="0"/>
              </a:spcAft>
            </a:pPr>
            <a:endParaRPr lang="en-GB" sz="1700" dirty="0">
              <a:latin typeface="Cambria" panose="02040503050406030204" pitchFamily="18" charset="0"/>
              <a:ea typeface="Times New Roman" panose="02020603050405020304" pitchFamily="18" charset="0"/>
            </a:endParaRPr>
          </a:p>
          <a:p>
            <a:pPr marR="2540" algn="just">
              <a:lnSpc>
                <a:spcPct val="150000"/>
              </a:lnSpc>
              <a:spcAft>
                <a:spcPts val="0"/>
              </a:spcAft>
            </a:pPr>
            <a:r>
              <a:rPr lang="el-GR" sz="1700" b="1" dirty="0">
                <a:latin typeface="Cambria" panose="02040503050406030204" pitchFamily="18" charset="0"/>
                <a:ea typeface="Times New Roman" panose="02020603050405020304" pitchFamily="18" charset="0"/>
              </a:rPr>
              <a:t>	</a:t>
            </a:r>
            <a:r>
              <a:rPr lang="el-GR" sz="1700" b="1" dirty="0" smtClean="0">
                <a:latin typeface="Cambria" panose="02040503050406030204" pitchFamily="18" charset="0"/>
                <a:ea typeface="Times New Roman" panose="02020603050405020304" pitchFamily="18" charset="0"/>
              </a:rPr>
              <a:t>(</a:t>
            </a:r>
            <a:r>
              <a:rPr lang="el-GR" sz="1700" b="1" dirty="0" err="1" smtClean="0">
                <a:latin typeface="Cambria" panose="02040503050406030204" pitchFamily="18" charset="0"/>
                <a:ea typeface="Times New Roman" panose="02020603050405020304" pitchFamily="18" charset="0"/>
              </a:rPr>
              <a:t>στ</a:t>
            </a:r>
            <a:r>
              <a:rPr lang="el-GR" sz="1700" b="1" dirty="0" smtClean="0">
                <a:latin typeface="Cambria" panose="02040503050406030204" pitchFamily="18" charset="0"/>
                <a:ea typeface="Times New Roman" panose="02020603050405020304" pitchFamily="18" charset="0"/>
              </a:rPr>
              <a:t>) </a:t>
            </a:r>
            <a:r>
              <a:rPr lang="el-GR" sz="1700" dirty="0">
                <a:latin typeface="Cambria" panose="02040503050406030204" pitchFamily="18" charset="0"/>
                <a:ea typeface="Times New Roman" panose="02020603050405020304" pitchFamily="18" charset="0"/>
              </a:rPr>
              <a:t>Έχει εξουσία απρόσκοπτης πρόσβασης σε πληροφορίες, έγγραφα, βιβλία, ηλεκτρονικές βάσεις 	δεδομένων και αρχεία, όλων των τμημάτων / διευθύνσεων, αρχών και υπηρεσιών του δημοσίου </a:t>
            </a:r>
            <a:r>
              <a:rPr lang="el-GR" sz="1700" dirty="0" smtClean="0">
                <a:latin typeface="Cambria" panose="02040503050406030204" pitchFamily="18" charset="0"/>
                <a:ea typeface="Times New Roman" panose="02020603050405020304" pitchFamily="18" charset="0"/>
              </a:rPr>
              <a:t>τομέα </a:t>
            </a:r>
            <a:r>
              <a:rPr lang="el-GR" sz="1700" dirty="0">
                <a:latin typeface="Cambria" panose="02040503050406030204" pitchFamily="18" charset="0"/>
                <a:ea typeface="Times New Roman" panose="02020603050405020304" pitchFamily="18" charset="0"/>
              </a:rPr>
              <a:t>ή </a:t>
            </a:r>
            <a:r>
              <a:rPr lang="el-GR" sz="1700" dirty="0" smtClean="0">
                <a:latin typeface="Cambria" panose="02040503050406030204" pitchFamily="18" charset="0"/>
                <a:ea typeface="Times New Roman" panose="02020603050405020304" pitchFamily="18" charset="0"/>
              </a:rPr>
              <a:t>	του </a:t>
            </a:r>
            <a:r>
              <a:rPr lang="el-GR" sz="1700" dirty="0">
                <a:latin typeface="Cambria" panose="02040503050406030204" pitchFamily="18" charset="0"/>
                <a:ea typeface="Times New Roman" panose="02020603050405020304" pitchFamily="18" charset="0"/>
              </a:rPr>
              <a:t>ευρύτερου δημόσιου τομέα ή του ιδιωτικού </a:t>
            </a:r>
            <a:r>
              <a:rPr lang="el-GR" sz="1700" dirty="0" smtClean="0">
                <a:latin typeface="Cambria" panose="02040503050406030204" pitchFamily="18" charset="0"/>
                <a:ea typeface="Times New Roman" panose="02020603050405020304" pitchFamily="18" charset="0"/>
              </a:rPr>
              <a:t>τομέα, </a:t>
            </a:r>
            <a:r>
              <a:rPr lang="el-GR" sz="1700" dirty="0">
                <a:latin typeface="Cambria" panose="02040503050406030204" pitchFamily="18" charset="0"/>
                <a:ea typeface="Times New Roman" panose="02020603050405020304" pitchFamily="18" charset="0"/>
              </a:rPr>
              <a:t>και κάθε πρόσωπο από το οποίο ζητείται να </a:t>
            </a:r>
            <a:r>
              <a:rPr lang="el-GR" sz="1700" dirty="0" smtClean="0">
                <a:latin typeface="Cambria" panose="02040503050406030204" pitchFamily="18" charset="0"/>
                <a:ea typeface="Times New Roman" panose="02020603050405020304" pitchFamily="18" charset="0"/>
              </a:rPr>
              <a:t>	παραχωρηθούν</a:t>
            </a:r>
            <a:r>
              <a:rPr lang="el-GR" sz="1700" dirty="0">
                <a:latin typeface="Cambria" panose="02040503050406030204" pitchFamily="18" charset="0"/>
                <a:ea typeface="Times New Roman" panose="02020603050405020304" pitchFamily="18" charset="0"/>
              </a:rPr>
              <a:t>, </a:t>
            </a:r>
            <a:r>
              <a:rPr lang="el-GR" sz="1700" dirty="0" smtClean="0">
                <a:latin typeface="Cambria" panose="02040503050406030204" pitchFamily="18" charset="0"/>
                <a:ea typeface="Times New Roman" panose="02020603050405020304" pitchFamily="18" charset="0"/>
              </a:rPr>
              <a:t>υποχρεούται </a:t>
            </a:r>
            <a:r>
              <a:rPr lang="el-GR" sz="1700" dirty="0">
                <a:latin typeface="Cambria" panose="02040503050406030204" pitchFamily="18" charset="0"/>
                <a:ea typeface="Times New Roman" panose="02020603050405020304" pitchFamily="18" charset="0"/>
              </a:rPr>
              <a:t>να </a:t>
            </a:r>
            <a:r>
              <a:rPr lang="el-GR" sz="1700" dirty="0" smtClean="0">
                <a:latin typeface="Cambria" panose="02040503050406030204" pitchFamily="18" charset="0"/>
                <a:ea typeface="Times New Roman" panose="02020603050405020304" pitchFamily="18" charset="0"/>
              </a:rPr>
              <a:t>	παράσχει </a:t>
            </a:r>
            <a:r>
              <a:rPr lang="el-GR" sz="1700" dirty="0">
                <a:latin typeface="Cambria" panose="02040503050406030204" pitchFamily="18" charset="0"/>
                <a:ea typeface="Times New Roman" panose="02020603050405020304" pitchFamily="18" charset="0"/>
              </a:rPr>
              <a:t>την αιτούμενη πρόσβαση ή τις ζητηθείσες πληροφορίες</a:t>
            </a:r>
            <a:r>
              <a:rPr lang="el-GR" sz="1700" dirty="0" smtClean="0">
                <a:latin typeface="Cambria" panose="02040503050406030204" pitchFamily="18" charset="0"/>
                <a:ea typeface="Times New Roman" panose="02020603050405020304" pitchFamily="18" charset="0"/>
              </a:rPr>
              <a:t>.</a:t>
            </a:r>
          </a:p>
          <a:p>
            <a:pPr marR="2540" algn="just">
              <a:lnSpc>
                <a:spcPct val="150000"/>
              </a:lnSpc>
              <a:spcAft>
                <a:spcPts val="0"/>
              </a:spcAft>
            </a:pPr>
            <a:endParaRPr lang="en-GB" sz="1700" dirty="0">
              <a:latin typeface="Cambria" panose="02040503050406030204" pitchFamily="18" charset="0"/>
              <a:ea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232556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6436" y="863124"/>
            <a:ext cx="10186587" cy="5124480"/>
          </a:xfrm>
          <a:prstGeom prst="rect">
            <a:avLst/>
          </a:prstGeom>
        </p:spPr>
        <p:txBody>
          <a:bodyPr wrap="square">
            <a:spAutoFit/>
          </a:bodyPr>
          <a:lstStyle/>
          <a:p>
            <a:pPr algn="just">
              <a:lnSpc>
                <a:spcPct val="150000"/>
              </a:lnSpc>
            </a:pPr>
            <a:r>
              <a:rPr lang="el-GR" sz="1700" dirty="0">
                <a:latin typeface="Cambria" panose="02040503050406030204" pitchFamily="18" charset="0"/>
                <a:ea typeface="Times New Roman" panose="02020603050405020304" pitchFamily="18" charset="0"/>
              </a:rPr>
              <a:t>	</a:t>
            </a:r>
            <a:r>
              <a:rPr lang="en-GB" sz="1700" b="1" dirty="0" smtClean="0">
                <a:latin typeface="Cambria" panose="02040503050406030204" pitchFamily="18" charset="0"/>
                <a:ea typeface="Times New Roman" panose="02020603050405020304" pitchFamily="18" charset="0"/>
              </a:rPr>
              <a:t>(</a:t>
            </a:r>
            <a:r>
              <a:rPr lang="el-GR" sz="1700" b="1" dirty="0">
                <a:latin typeface="Cambria" panose="02040503050406030204" pitchFamily="18" charset="0"/>
                <a:ea typeface="Times New Roman" panose="02020603050405020304" pitchFamily="18" charset="0"/>
              </a:rPr>
              <a:t>ζ</a:t>
            </a:r>
            <a:r>
              <a:rPr lang="en-GB" sz="1700" b="1" dirty="0" smtClean="0">
                <a:latin typeface="Cambria" panose="02040503050406030204" pitchFamily="18" charset="0"/>
                <a:ea typeface="Times New Roman" panose="02020603050405020304" pitchFamily="18" charset="0"/>
              </a:rPr>
              <a:t>)</a:t>
            </a:r>
            <a:r>
              <a:rPr lang="en-GB" sz="1700" b="1" dirty="0" smtClean="0">
                <a:solidFill>
                  <a:srgbClr val="000000"/>
                </a:solidFill>
                <a:latin typeface="Cambria" panose="02040503050406030204" pitchFamily="18" charset="0"/>
                <a:ea typeface="Times New Roman" panose="02020603050405020304" pitchFamily="18" charset="0"/>
              </a:rPr>
              <a:t> </a:t>
            </a:r>
            <a:r>
              <a:rPr lang="el-GR" sz="1700" dirty="0" err="1" smtClean="0">
                <a:solidFill>
                  <a:srgbClr val="000000"/>
                </a:solidFill>
                <a:latin typeface="Cambria" panose="02040503050406030204" pitchFamily="18" charset="0"/>
                <a:ea typeface="Times New Roman" panose="02020603050405020304" pitchFamily="18" charset="0"/>
              </a:rPr>
              <a:t>Σ</a:t>
            </a:r>
            <a:r>
              <a:rPr lang="en-GB" sz="1700" dirty="0" err="1" smtClean="0">
                <a:solidFill>
                  <a:srgbClr val="000000"/>
                </a:solidFill>
                <a:latin typeface="Cambria" panose="02040503050406030204" pitchFamily="18" charset="0"/>
                <a:ea typeface="Times New Roman" panose="02020603050405020304" pitchFamily="18" charset="0"/>
              </a:rPr>
              <a:t>υλλέγει</a:t>
            </a:r>
            <a:r>
              <a:rPr lang="en-GB" sz="1700" dirty="0">
                <a:solidFill>
                  <a:srgbClr val="000000"/>
                </a:solidFill>
                <a:latin typeface="Cambria" panose="02040503050406030204" pitchFamily="18" charset="0"/>
                <a:ea typeface="Times New Roman" panose="02020603050405020304" pitchFamily="18" charset="0"/>
              </a:rPr>
              <a:t>, κατα</a:t>
            </a:r>
            <a:r>
              <a:rPr lang="en-GB" sz="1700" dirty="0" err="1">
                <a:solidFill>
                  <a:srgbClr val="000000"/>
                </a:solidFill>
                <a:latin typeface="Cambria" panose="02040503050406030204" pitchFamily="18" charset="0"/>
                <a:ea typeface="Times New Roman" panose="02020603050405020304" pitchFamily="18" charset="0"/>
              </a:rPr>
              <a:t>γράφει</a:t>
            </a:r>
            <a:r>
              <a:rPr lang="en-GB" sz="1700" dirty="0">
                <a:solidFill>
                  <a:srgbClr val="000000"/>
                </a:solidFill>
                <a:latin typeface="Cambria" panose="02040503050406030204" pitchFamily="18" charset="0"/>
                <a:ea typeface="Times New Roman" panose="02020603050405020304" pitchFamily="18" charset="0"/>
              </a:rPr>
              <a:t>, επ</a:t>
            </a:r>
            <a:r>
              <a:rPr lang="en-GB" sz="1700" dirty="0" err="1">
                <a:solidFill>
                  <a:srgbClr val="000000"/>
                </a:solidFill>
                <a:latin typeface="Cambria" panose="02040503050406030204" pitchFamily="18" charset="0"/>
                <a:ea typeface="Times New Roman" panose="02020603050405020304" pitchFamily="18" charset="0"/>
              </a:rPr>
              <a:t>εξεργάζετ</a:t>
            </a:r>
            <a:r>
              <a:rPr lang="en-GB" sz="1700" dirty="0">
                <a:solidFill>
                  <a:srgbClr val="000000"/>
                </a:solidFill>
                <a:latin typeface="Cambria" panose="02040503050406030204" pitchFamily="18" charset="0"/>
                <a:ea typeface="Times New Roman" panose="02020603050405020304" pitchFamily="18" charset="0"/>
              </a:rPr>
              <a:t>αι, αξιολογεί και αξιοποιεί δεδομένα με σκοπό την παραγωγή </a:t>
            </a:r>
            <a:r>
              <a:rPr lang="el-GR" sz="1700" dirty="0" smtClean="0">
                <a:solidFill>
                  <a:srgbClr val="000000"/>
                </a:solidFill>
                <a:latin typeface="Cambria" panose="02040503050406030204" pitchFamily="18" charset="0"/>
                <a:ea typeface="Times New Roman" panose="02020603050405020304" pitchFamily="18" charset="0"/>
              </a:rPr>
              <a:t>	</a:t>
            </a:r>
            <a:r>
              <a:rPr lang="en-GB" sz="1700" dirty="0" err="1" smtClean="0">
                <a:solidFill>
                  <a:srgbClr val="000000"/>
                </a:solidFill>
                <a:latin typeface="Cambria" panose="02040503050406030204" pitchFamily="18" charset="0"/>
                <a:ea typeface="Times New Roman" panose="02020603050405020304" pitchFamily="18" charset="0"/>
              </a:rPr>
              <a:t>στ</a:t>
            </a:r>
            <a:r>
              <a:rPr lang="en-GB" sz="1700" dirty="0" smtClean="0">
                <a:solidFill>
                  <a:srgbClr val="000000"/>
                </a:solidFill>
                <a:latin typeface="Cambria" panose="02040503050406030204" pitchFamily="18" charset="0"/>
                <a:ea typeface="Times New Roman" panose="02020603050405020304" pitchFamily="18" charset="0"/>
              </a:rPr>
              <a:t>ατιστικών </a:t>
            </a:r>
            <a:r>
              <a:rPr lang="en-GB" sz="1700" dirty="0">
                <a:solidFill>
                  <a:srgbClr val="000000"/>
                </a:solidFill>
                <a:latin typeface="Cambria" panose="02040503050406030204" pitchFamily="18" charset="0"/>
                <a:ea typeface="Times New Roman" panose="02020603050405020304" pitchFamily="18" charset="0"/>
              </a:rPr>
              <a:t>και ή στατιστικής ανάλυσης μέσω των ερευνών ή εργασιών </a:t>
            </a:r>
            <a:r>
              <a:rPr lang="en-GB" sz="1700" dirty="0" smtClean="0">
                <a:solidFill>
                  <a:srgbClr val="000000"/>
                </a:solidFill>
                <a:latin typeface="Cambria" panose="02040503050406030204" pitchFamily="18" charset="0"/>
                <a:ea typeface="Times New Roman" panose="02020603050405020304" pitchFamily="18" charset="0"/>
              </a:rPr>
              <a:t>της</a:t>
            </a:r>
            <a:r>
              <a:rPr lang="el-GR" dirty="0" smtClean="0">
                <a:solidFill>
                  <a:srgbClr val="000000"/>
                </a:solidFill>
                <a:latin typeface="Times New Roman" panose="02020603050405020304" pitchFamily="18" charset="0"/>
                <a:ea typeface="Times New Roman" panose="02020603050405020304" pitchFamily="18" charset="0"/>
              </a:rPr>
              <a:t>.</a:t>
            </a:r>
          </a:p>
          <a:p>
            <a:pPr algn="just">
              <a:lnSpc>
                <a:spcPct val="150000"/>
              </a:lnSpc>
            </a:pPr>
            <a:endParaRPr lang="el-GR" dirty="0" smtClean="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l-GR" sz="1700" b="1" dirty="0" smtClean="0">
                <a:latin typeface="Cambria" panose="02040503050406030204" pitchFamily="18" charset="0"/>
              </a:rPr>
              <a:t>	(</a:t>
            </a:r>
            <a:r>
              <a:rPr lang="el-GR" sz="1700" b="1" dirty="0">
                <a:latin typeface="Cambria" panose="02040503050406030204" pitchFamily="18" charset="0"/>
              </a:rPr>
              <a:t>η</a:t>
            </a:r>
            <a:r>
              <a:rPr lang="el-GR" sz="1700" b="1" dirty="0" smtClean="0">
                <a:latin typeface="Cambria" panose="02040503050406030204" pitchFamily="18" charset="0"/>
              </a:rPr>
              <a:t>) </a:t>
            </a:r>
            <a:r>
              <a:rPr lang="el-GR" sz="1700" dirty="0">
                <a:latin typeface="Cambria" panose="02040503050406030204" pitchFamily="18" charset="0"/>
              </a:rPr>
              <a:t>Ε</a:t>
            </a:r>
            <a:r>
              <a:rPr lang="el-GR" sz="1700" dirty="0" smtClean="0">
                <a:latin typeface="Cambria" panose="02040503050406030204" pitchFamily="18" charset="0"/>
              </a:rPr>
              <a:t>κπονεί </a:t>
            </a:r>
            <a:r>
              <a:rPr lang="el-GR" sz="1700" dirty="0">
                <a:latin typeface="Cambria" panose="02040503050406030204" pitchFamily="18" charset="0"/>
              </a:rPr>
              <a:t>μελέτες, εκδίδει </a:t>
            </a:r>
            <a:r>
              <a:rPr lang="el-GR" sz="1700" dirty="0" smtClean="0">
                <a:latin typeface="Cambria" panose="02040503050406030204" pitchFamily="18" charset="0"/>
              </a:rPr>
              <a:t>εγκυκλίους </a:t>
            </a:r>
            <a:r>
              <a:rPr lang="el-GR" sz="1700" dirty="0">
                <a:latin typeface="Cambria" panose="02040503050406030204" pitchFamily="18" charset="0"/>
              </a:rPr>
              <a:t>προς τις αρμόδιες αρχές και λαμβάνει μέτρα, εντός των </a:t>
            </a:r>
            <a:r>
              <a:rPr lang="el-GR" sz="1700" dirty="0" smtClean="0">
                <a:latin typeface="Cambria" panose="02040503050406030204" pitchFamily="18" charset="0"/>
              </a:rPr>
              <a:t>	αρμοδιοτήτων </a:t>
            </a:r>
            <a:r>
              <a:rPr lang="el-GR" sz="1700" dirty="0">
                <a:latin typeface="Cambria" panose="02040503050406030204" pitchFamily="18" charset="0"/>
              </a:rPr>
              <a:t>της, προς διασφάλιση της αποστολής της και επεξεργάζεται εγχειρίδια για σκοπούς </a:t>
            </a:r>
            <a:r>
              <a:rPr lang="el-GR" sz="1700" dirty="0" smtClean="0">
                <a:latin typeface="Cambria" panose="02040503050406030204" pitchFamily="18" charset="0"/>
              </a:rPr>
              <a:t>	ενημέρωσης </a:t>
            </a:r>
            <a:r>
              <a:rPr lang="el-GR" sz="1700" dirty="0">
                <a:latin typeface="Cambria" panose="02040503050406030204" pitchFamily="18" charset="0"/>
              </a:rPr>
              <a:t>και </a:t>
            </a:r>
            <a:r>
              <a:rPr lang="el-GR" sz="1700" dirty="0" smtClean="0">
                <a:latin typeface="Cambria" panose="02040503050406030204" pitchFamily="18" charset="0"/>
              </a:rPr>
              <a:t>εκπαίδευσης.</a:t>
            </a:r>
          </a:p>
          <a:p>
            <a:pPr algn="just">
              <a:lnSpc>
                <a:spcPct val="150000"/>
              </a:lnSpc>
            </a:pPr>
            <a:endParaRPr lang="en-GB" sz="1700" dirty="0">
              <a:latin typeface="Cambria" panose="02040503050406030204" pitchFamily="18" charset="0"/>
            </a:endParaRPr>
          </a:p>
          <a:p>
            <a:pPr algn="just">
              <a:lnSpc>
                <a:spcPct val="150000"/>
              </a:lnSpc>
            </a:pPr>
            <a:r>
              <a:rPr lang="el-GR" sz="1700" dirty="0" smtClean="0">
                <a:latin typeface="Cambria" panose="02040503050406030204" pitchFamily="18" charset="0"/>
              </a:rPr>
              <a:t>	</a:t>
            </a:r>
            <a:r>
              <a:rPr lang="en-GB" sz="1700" b="1" dirty="0" smtClean="0">
                <a:latin typeface="Cambria" panose="02040503050406030204" pitchFamily="18" charset="0"/>
              </a:rPr>
              <a:t>(</a:t>
            </a:r>
            <a:r>
              <a:rPr lang="el-GR" sz="1700" b="1" dirty="0" smtClean="0">
                <a:latin typeface="Cambria" panose="02040503050406030204" pitchFamily="18" charset="0"/>
              </a:rPr>
              <a:t>θ</a:t>
            </a:r>
            <a:r>
              <a:rPr lang="en-GB" sz="1700" b="1" dirty="0" smtClean="0">
                <a:latin typeface="Cambria" panose="02040503050406030204" pitchFamily="18" charset="0"/>
              </a:rPr>
              <a:t>) </a:t>
            </a:r>
            <a:r>
              <a:rPr lang="el-GR" sz="1700" dirty="0">
                <a:latin typeface="Cambria" panose="02040503050406030204" pitchFamily="18" charset="0"/>
              </a:rPr>
              <a:t>Π</a:t>
            </a:r>
            <a:r>
              <a:rPr lang="en-GB" sz="1700" dirty="0" err="1" smtClean="0">
                <a:latin typeface="Cambria" panose="02040503050406030204" pitchFamily="18" charset="0"/>
              </a:rPr>
              <a:t>ροχωρεί</a:t>
            </a:r>
            <a:r>
              <a:rPr lang="en-GB" sz="1700" dirty="0" smtClean="0">
                <a:latin typeface="Cambria" panose="02040503050406030204" pitchFamily="18" charset="0"/>
              </a:rPr>
              <a:t> </a:t>
            </a:r>
            <a:r>
              <a:rPr lang="en-GB" sz="1700" dirty="0" err="1">
                <a:latin typeface="Cambria" panose="02040503050406030204" pitchFamily="18" charset="0"/>
              </a:rPr>
              <a:t>στην</a:t>
            </a:r>
            <a:r>
              <a:rPr lang="en-GB" sz="1700" dirty="0">
                <a:latin typeface="Cambria" panose="02040503050406030204" pitchFamily="18" charset="0"/>
              </a:rPr>
              <a:t> α</a:t>
            </a:r>
            <a:r>
              <a:rPr lang="en-GB" sz="1700" dirty="0" err="1">
                <a:latin typeface="Cambria" panose="02040503050406030204" pitchFamily="18" charset="0"/>
              </a:rPr>
              <a:t>ξιολόγηση</a:t>
            </a:r>
            <a:r>
              <a:rPr lang="en-GB" sz="1700" dirty="0">
                <a:latin typeface="Cambria" panose="02040503050406030204" pitchFamily="18" charset="0"/>
              </a:rPr>
              <a:t> </a:t>
            </a:r>
            <a:r>
              <a:rPr lang="en-GB" sz="1700" dirty="0" err="1">
                <a:latin typeface="Cambria" panose="02040503050406030204" pitchFamily="18" charset="0"/>
              </a:rPr>
              <a:t>των</a:t>
            </a:r>
            <a:r>
              <a:rPr lang="en-GB" sz="1700" dirty="0">
                <a:latin typeface="Cambria" panose="02040503050406030204" pitchFamily="18" charset="0"/>
              </a:rPr>
              <a:t> </a:t>
            </a:r>
            <a:r>
              <a:rPr lang="en-GB" sz="1700" dirty="0" err="1">
                <a:latin typeface="Cambria" panose="02040503050406030204" pitchFamily="18" charset="0"/>
              </a:rPr>
              <a:t>κινδύνων</a:t>
            </a:r>
            <a:r>
              <a:rPr lang="en-GB" sz="1700" dirty="0">
                <a:latin typeface="Cambria" panose="02040503050406030204" pitchFamily="18" charset="0"/>
              </a:rPr>
              <a:t> από φα</a:t>
            </a:r>
            <a:r>
              <a:rPr lang="en-GB" sz="1700" dirty="0" err="1">
                <a:latin typeface="Cambria" panose="02040503050406030204" pitchFamily="18" charset="0"/>
              </a:rPr>
              <a:t>ινόμεν</a:t>
            </a:r>
            <a:r>
              <a:rPr lang="en-GB" sz="1700" dirty="0">
                <a:latin typeface="Cambria" panose="02040503050406030204" pitchFamily="18" charset="0"/>
              </a:rPr>
              <a:t>α διαφθοράς, υποβάλει εισηγήσεις και </a:t>
            </a:r>
            <a:r>
              <a:rPr lang="el-GR" sz="1700" dirty="0" smtClean="0">
                <a:latin typeface="Cambria" panose="02040503050406030204" pitchFamily="18" charset="0"/>
              </a:rPr>
              <a:t>	</a:t>
            </a:r>
            <a:r>
              <a:rPr lang="en-GB" sz="1700" dirty="0" smtClean="0">
                <a:latin typeface="Cambria" panose="02040503050406030204" pitchFamily="18" charset="0"/>
              </a:rPr>
              <a:t>π</a:t>
            </a:r>
            <a:r>
              <a:rPr lang="en-GB" sz="1700" dirty="0" err="1" smtClean="0">
                <a:latin typeface="Cambria" panose="02040503050406030204" pitchFamily="18" charset="0"/>
              </a:rPr>
              <a:t>ροτάσεις</a:t>
            </a:r>
            <a:r>
              <a:rPr lang="en-GB" sz="1700" dirty="0" smtClean="0">
                <a:latin typeface="Cambria" panose="02040503050406030204" pitchFamily="18" charset="0"/>
              </a:rPr>
              <a:t> </a:t>
            </a:r>
            <a:r>
              <a:rPr lang="en-GB" sz="1700" dirty="0">
                <a:latin typeface="Cambria" panose="02040503050406030204" pitchFamily="18" charset="0"/>
              </a:rPr>
              <a:t>για </a:t>
            </a:r>
            <a:r>
              <a:rPr lang="el-GR" sz="1700" dirty="0">
                <a:latin typeface="Cambria" panose="02040503050406030204" pitchFamily="18" charset="0"/>
              </a:rPr>
              <a:t>καταστολή και περιορισμό τους και καθορίζει τους δείκτες </a:t>
            </a:r>
            <a:r>
              <a:rPr lang="el-GR" sz="1700" dirty="0" smtClean="0">
                <a:latin typeface="Cambria" panose="02040503050406030204" pitchFamily="18" charset="0"/>
              </a:rPr>
              <a:t>αξιολόγησης.</a:t>
            </a:r>
          </a:p>
          <a:p>
            <a:pPr algn="just">
              <a:lnSpc>
                <a:spcPct val="150000"/>
              </a:lnSpc>
            </a:pPr>
            <a:endParaRPr lang="en-GB" sz="1700" dirty="0">
              <a:latin typeface="Cambria" panose="02040503050406030204" pitchFamily="18" charset="0"/>
            </a:endParaRPr>
          </a:p>
          <a:p>
            <a:pPr algn="just">
              <a:lnSpc>
                <a:spcPct val="150000"/>
              </a:lnSpc>
            </a:pPr>
            <a:r>
              <a:rPr lang="el-GR" sz="1700" dirty="0" smtClean="0">
                <a:latin typeface="Cambria" panose="02040503050406030204" pitchFamily="18" charset="0"/>
              </a:rPr>
              <a:t>	</a:t>
            </a:r>
            <a:r>
              <a:rPr lang="el-GR" sz="1700" b="1" dirty="0" smtClean="0">
                <a:latin typeface="Cambria" panose="02040503050406030204" pitchFamily="18" charset="0"/>
              </a:rPr>
              <a:t>(ι) </a:t>
            </a:r>
            <a:r>
              <a:rPr lang="el-GR" sz="1700" dirty="0">
                <a:latin typeface="Cambria" panose="02040503050406030204" pitchFamily="18" charset="0"/>
              </a:rPr>
              <a:t>Σ</a:t>
            </a:r>
            <a:r>
              <a:rPr lang="el-GR" sz="1700" dirty="0" smtClean="0">
                <a:latin typeface="Cambria" panose="02040503050406030204" pitchFamily="18" charset="0"/>
              </a:rPr>
              <a:t>υντονίζει</a:t>
            </a:r>
            <a:r>
              <a:rPr lang="el-GR" sz="1700" dirty="0">
                <a:latin typeface="Cambria" panose="02040503050406030204" pitchFamily="18" charset="0"/>
              </a:rPr>
              <a:t>, αξιολογεί και παρακολουθεί τις δράσεις των διαφόρων υπηρεσιών στο δημόσιο, στον </a:t>
            </a:r>
            <a:r>
              <a:rPr lang="el-GR" sz="1700" dirty="0" smtClean="0">
                <a:latin typeface="Cambria" panose="02040503050406030204" pitchFamily="18" charset="0"/>
              </a:rPr>
              <a:t>	ευρύτερο </a:t>
            </a:r>
            <a:r>
              <a:rPr lang="el-GR" sz="1700" dirty="0">
                <a:latin typeface="Cambria" panose="02040503050406030204" pitchFamily="18" charset="0"/>
              </a:rPr>
              <a:t>δημόσιο και ιδιωτικό τομέα για καταπολέμηση της </a:t>
            </a:r>
            <a:r>
              <a:rPr lang="el-GR" sz="1700" dirty="0" smtClean="0">
                <a:latin typeface="Cambria" panose="02040503050406030204" pitchFamily="18" charset="0"/>
              </a:rPr>
              <a:t>διαφθοράς.</a:t>
            </a:r>
            <a:r>
              <a:rPr lang="el-GR" sz="1700" dirty="0">
                <a:latin typeface="Cambria" panose="02040503050406030204" pitchFamily="18" charset="0"/>
              </a:rPr>
              <a:t> </a:t>
            </a:r>
            <a:endParaRPr lang="en-GB" sz="1700" dirty="0" smtClean="0">
              <a:latin typeface="Cambria" panose="02040503050406030204" pitchFamily="18" charset="0"/>
            </a:endParaRPr>
          </a:p>
          <a:p>
            <a:endParaRPr lang="en-GB"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137641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546" y="834825"/>
            <a:ext cx="10240572" cy="3624069"/>
          </a:xfrm>
          <a:prstGeom prst="rect">
            <a:avLst/>
          </a:prstGeom>
        </p:spPr>
        <p:txBody>
          <a:bodyPr wrap="square">
            <a:spAutoFit/>
          </a:bodyPr>
          <a:lstStyle/>
          <a:p>
            <a:pPr algn="just">
              <a:lnSpc>
                <a:spcPct val="150000"/>
              </a:lnSpc>
              <a:spcAft>
                <a:spcPts val="0"/>
              </a:spcAft>
            </a:pPr>
            <a:r>
              <a:rPr lang="el-GR" sz="1700" b="1" dirty="0" smtClean="0">
                <a:solidFill>
                  <a:srgbClr val="000000"/>
                </a:solidFill>
                <a:latin typeface="Cambria" panose="02040503050406030204" pitchFamily="18" charset="0"/>
                <a:ea typeface="Times New Roman" panose="02020603050405020304" pitchFamily="18" charset="0"/>
              </a:rPr>
              <a:t>	(</a:t>
            </a:r>
            <a:r>
              <a:rPr lang="el-GR" sz="1700" b="1" dirty="0" err="1" smtClean="0">
                <a:solidFill>
                  <a:srgbClr val="000000"/>
                </a:solidFill>
                <a:latin typeface="Cambria" panose="02040503050406030204" pitchFamily="18" charset="0"/>
                <a:ea typeface="Times New Roman" panose="02020603050405020304" pitchFamily="18" charset="0"/>
              </a:rPr>
              <a:t>ια</a:t>
            </a:r>
            <a:r>
              <a:rPr lang="el-GR" sz="1700" b="1" dirty="0" smtClean="0">
                <a:solidFill>
                  <a:srgbClr val="000000"/>
                </a:solidFill>
                <a:latin typeface="Cambria" panose="02040503050406030204" pitchFamily="18" charset="0"/>
                <a:ea typeface="Times New Roman" panose="02020603050405020304" pitchFamily="18" charset="0"/>
              </a:rPr>
              <a:t>) </a:t>
            </a:r>
            <a:r>
              <a:rPr lang="el-GR" sz="1700" dirty="0" smtClean="0">
                <a:solidFill>
                  <a:srgbClr val="000000"/>
                </a:solidFill>
                <a:latin typeface="Cambria" panose="02040503050406030204" pitchFamily="18" charset="0"/>
                <a:ea typeface="Times New Roman" panose="02020603050405020304" pitchFamily="18" charset="0"/>
              </a:rPr>
              <a:t>Έχει επαφές </a:t>
            </a:r>
            <a:r>
              <a:rPr lang="el-GR" sz="1700" dirty="0">
                <a:solidFill>
                  <a:srgbClr val="000000"/>
                </a:solidFill>
                <a:latin typeface="Cambria" panose="02040503050406030204" pitchFamily="18" charset="0"/>
                <a:ea typeface="Times New Roman" panose="02020603050405020304" pitchFamily="18" charset="0"/>
              </a:rPr>
              <a:t>και διαβουλεύσεις με </a:t>
            </a:r>
            <a:r>
              <a:rPr lang="el-GR" sz="1700" dirty="0" smtClean="0">
                <a:solidFill>
                  <a:srgbClr val="000000"/>
                </a:solidFill>
                <a:latin typeface="Cambria" panose="02040503050406030204" pitchFamily="18" charset="0"/>
                <a:ea typeface="Times New Roman" panose="02020603050405020304" pitchFamily="18" charset="0"/>
              </a:rPr>
              <a:t>	μη </a:t>
            </a:r>
            <a:r>
              <a:rPr lang="el-GR" sz="1700" dirty="0">
                <a:solidFill>
                  <a:srgbClr val="000000"/>
                </a:solidFill>
                <a:latin typeface="Cambria" panose="02040503050406030204" pitchFamily="18" charset="0"/>
                <a:ea typeface="Times New Roman" panose="02020603050405020304" pitchFamily="18" charset="0"/>
              </a:rPr>
              <a:t>Κυβερνητικούς οργανισμούς και οργανώσεις, σχετικούς </a:t>
            </a:r>
            <a:r>
              <a:rPr lang="el-GR" sz="1700" dirty="0" smtClean="0">
                <a:solidFill>
                  <a:srgbClr val="000000"/>
                </a:solidFill>
                <a:latin typeface="Cambria" panose="02040503050406030204" pitchFamily="18" charset="0"/>
                <a:ea typeface="Times New Roman" panose="02020603050405020304" pitchFamily="18" charset="0"/>
              </a:rPr>
              <a:t>	επαγγελματικούς </a:t>
            </a:r>
            <a:r>
              <a:rPr lang="el-GR" sz="1700" dirty="0">
                <a:solidFill>
                  <a:srgbClr val="000000"/>
                </a:solidFill>
                <a:latin typeface="Cambria" panose="02040503050406030204" pitchFamily="18" charset="0"/>
                <a:ea typeface="Times New Roman" panose="02020603050405020304" pitchFamily="18" charset="0"/>
              </a:rPr>
              <a:t>συνδέσμους και </a:t>
            </a:r>
            <a:r>
              <a:rPr lang="el-GR" sz="1700" dirty="0" smtClean="0">
                <a:solidFill>
                  <a:srgbClr val="000000"/>
                </a:solidFill>
                <a:latin typeface="Cambria" panose="02040503050406030204" pitchFamily="18" charset="0"/>
                <a:ea typeface="Times New Roman" panose="02020603050405020304" pitchFamily="18" charset="0"/>
              </a:rPr>
              <a:t>	οργανωμένα </a:t>
            </a:r>
            <a:r>
              <a:rPr lang="el-GR" sz="1700" dirty="0">
                <a:solidFill>
                  <a:srgbClr val="000000"/>
                </a:solidFill>
                <a:latin typeface="Cambria" panose="02040503050406030204" pitchFamily="18" charset="0"/>
                <a:ea typeface="Times New Roman" panose="02020603050405020304" pitchFamily="18" charset="0"/>
              </a:rPr>
              <a:t>σύνολα, </a:t>
            </a:r>
            <a:r>
              <a:rPr lang="en-GB" sz="1700" dirty="0">
                <a:solidFill>
                  <a:srgbClr val="000000"/>
                </a:solidFill>
                <a:latin typeface="Cambria" panose="02040503050406030204" pitchFamily="18" charset="0"/>
                <a:ea typeface="Times New Roman" panose="02020603050405020304" pitchFamily="18" charset="0"/>
              </a:rPr>
              <a:t> </a:t>
            </a:r>
            <a:r>
              <a:rPr lang="el-GR" sz="1700" dirty="0">
                <a:solidFill>
                  <a:srgbClr val="000000"/>
                </a:solidFill>
                <a:latin typeface="Cambria" panose="02040503050406030204" pitchFamily="18" charset="0"/>
                <a:ea typeface="Times New Roman" panose="02020603050405020304" pitchFamily="18" charset="0"/>
              </a:rPr>
              <a:t>και με άλλες αρχές της </a:t>
            </a:r>
            <a:r>
              <a:rPr lang="el-GR" sz="1700" dirty="0" smtClean="0">
                <a:solidFill>
                  <a:srgbClr val="000000"/>
                </a:solidFill>
                <a:latin typeface="Cambria" panose="02040503050406030204" pitchFamily="18" charset="0"/>
                <a:ea typeface="Times New Roman" panose="02020603050405020304" pitchFamily="18" charset="0"/>
              </a:rPr>
              <a:t>Δημοκρατίας.</a:t>
            </a:r>
          </a:p>
          <a:p>
            <a:pPr algn="just">
              <a:lnSpc>
                <a:spcPct val="150000"/>
              </a:lnSpc>
              <a:spcAft>
                <a:spcPts val="0"/>
              </a:spcAft>
            </a:pPr>
            <a:endParaRPr lang="en-GB" sz="1700" dirty="0">
              <a:latin typeface="Cambria" panose="02040503050406030204" pitchFamily="18" charset="0"/>
              <a:ea typeface="Times New Roman" panose="02020603050405020304" pitchFamily="18" charset="0"/>
            </a:endParaRPr>
          </a:p>
          <a:p>
            <a:pPr algn="just">
              <a:lnSpc>
                <a:spcPct val="150000"/>
              </a:lnSpc>
              <a:spcAft>
                <a:spcPts val="0"/>
              </a:spcAft>
            </a:pPr>
            <a:r>
              <a:rPr lang="el-GR" sz="1700" b="1" dirty="0" smtClean="0">
                <a:solidFill>
                  <a:srgbClr val="000000"/>
                </a:solidFill>
                <a:latin typeface="Cambria" panose="02040503050406030204" pitchFamily="18" charset="0"/>
                <a:ea typeface="Times New Roman" panose="02020603050405020304" pitchFamily="18" charset="0"/>
              </a:rPr>
              <a:t>	(</a:t>
            </a:r>
            <a:r>
              <a:rPr lang="el-GR" sz="1700" b="1" dirty="0" err="1" smtClean="0">
                <a:solidFill>
                  <a:srgbClr val="000000"/>
                </a:solidFill>
                <a:latin typeface="Cambria" panose="02040503050406030204" pitchFamily="18" charset="0"/>
                <a:ea typeface="Times New Roman" panose="02020603050405020304" pitchFamily="18" charset="0"/>
              </a:rPr>
              <a:t>ιβ</a:t>
            </a:r>
            <a:r>
              <a:rPr lang="el-GR" sz="1700" b="1" dirty="0" smtClean="0">
                <a:solidFill>
                  <a:srgbClr val="000000"/>
                </a:solidFill>
                <a:latin typeface="Cambria" panose="02040503050406030204" pitchFamily="18" charset="0"/>
                <a:ea typeface="Times New Roman" panose="02020603050405020304" pitchFamily="18" charset="0"/>
              </a:rPr>
              <a:t>) </a:t>
            </a:r>
            <a:r>
              <a:rPr lang="el-GR" sz="1700" dirty="0" smtClean="0">
                <a:solidFill>
                  <a:srgbClr val="000000"/>
                </a:solidFill>
                <a:latin typeface="Cambria" panose="02040503050406030204" pitchFamily="18" charset="0"/>
                <a:ea typeface="Times New Roman" panose="02020603050405020304" pitchFamily="18" charset="0"/>
              </a:rPr>
              <a:t>Συνεργάζεται και παρίσταται </a:t>
            </a:r>
            <a:r>
              <a:rPr lang="el-GR" sz="1700" dirty="0">
                <a:solidFill>
                  <a:srgbClr val="000000"/>
                </a:solidFill>
                <a:latin typeface="Cambria" panose="02040503050406030204" pitchFamily="18" charset="0"/>
                <a:ea typeface="Times New Roman" panose="02020603050405020304" pitchFamily="18" charset="0"/>
              </a:rPr>
              <a:t>στις συναντήσεις ή άλλες εκδηλώσεις των εθνικών οργανισμών κατά </a:t>
            </a:r>
            <a:r>
              <a:rPr lang="el-GR" sz="1700" dirty="0" smtClean="0">
                <a:solidFill>
                  <a:srgbClr val="000000"/>
                </a:solidFill>
                <a:latin typeface="Cambria" panose="02040503050406030204" pitchFamily="18" charset="0"/>
                <a:ea typeface="Times New Roman" panose="02020603050405020304" pitchFamily="18" charset="0"/>
              </a:rPr>
              <a:t>	της 	διαφθοράς </a:t>
            </a:r>
            <a:r>
              <a:rPr lang="el-GR" sz="1700" dirty="0">
                <a:solidFill>
                  <a:srgbClr val="000000"/>
                </a:solidFill>
                <a:latin typeface="Cambria" panose="02040503050406030204" pitchFamily="18" charset="0"/>
                <a:ea typeface="Times New Roman" panose="02020603050405020304" pitchFamily="18" charset="0"/>
              </a:rPr>
              <a:t>των κρατών που εκάστοτε διοργανώνονται </a:t>
            </a:r>
            <a:r>
              <a:rPr lang="el-GR" sz="1700" dirty="0" smtClean="0">
                <a:solidFill>
                  <a:srgbClr val="000000"/>
                </a:solidFill>
                <a:latin typeface="Cambria" panose="02040503050406030204" pitchFamily="18" charset="0"/>
                <a:ea typeface="Times New Roman" panose="02020603050405020304" pitchFamily="18" charset="0"/>
              </a:rPr>
              <a:t>στα πλαίσια των Ηνωμένων Εθνών, του 	Συμβουλίου της Ευρώπης και της Ευρωπαϊκής Ένωσης. </a:t>
            </a:r>
          </a:p>
          <a:p>
            <a:pPr algn="just">
              <a:lnSpc>
                <a:spcPct val="150000"/>
              </a:lnSpc>
              <a:spcAft>
                <a:spcPts val="0"/>
              </a:spcAft>
            </a:pPr>
            <a:endParaRPr lang="en-GB" sz="1700" dirty="0">
              <a:latin typeface="Cambria" panose="02040503050406030204" pitchFamily="18" charset="0"/>
              <a:ea typeface="Times New Roman" panose="02020603050405020304" pitchFamily="18" charset="0"/>
            </a:endParaRPr>
          </a:p>
          <a:p>
            <a:pPr marR="2540" algn="just">
              <a:lnSpc>
                <a:spcPct val="150000"/>
              </a:lnSpc>
              <a:spcAft>
                <a:spcPts val="0"/>
              </a:spcAft>
            </a:pPr>
            <a:r>
              <a:rPr lang="el-GR" sz="1700" dirty="0" smtClean="0">
                <a:latin typeface="Cambria" panose="02040503050406030204" pitchFamily="18" charset="0"/>
              </a:rPr>
              <a:t>	</a:t>
            </a:r>
            <a:r>
              <a:rPr lang="el-GR" sz="1700" b="1" dirty="0" smtClean="0">
                <a:latin typeface="Cambria" panose="02040503050406030204" pitchFamily="18" charset="0"/>
              </a:rPr>
              <a:t>(</a:t>
            </a:r>
            <a:r>
              <a:rPr lang="el-GR" sz="1700" b="1" dirty="0" err="1" smtClean="0">
                <a:latin typeface="Cambria" panose="02040503050406030204" pitchFamily="18" charset="0"/>
              </a:rPr>
              <a:t>ιγ</a:t>
            </a:r>
            <a:r>
              <a:rPr lang="el-GR" sz="1700" b="1" dirty="0" smtClean="0">
                <a:latin typeface="Cambria" panose="02040503050406030204" pitchFamily="18" charset="0"/>
              </a:rPr>
              <a:t>) </a:t>
            </a:r>
            <a:r>
              <a:rPr lang="el-GR" sz="1700" dirty="0">
                <a:latin typeface="Cambria" panose="02040503050406030204" pitchFamily="18" charset="0"/>
              </a:rPr>
              <a:t>Κ</a:t>
            </a:r>
            <a:r>
              <a:rPr lang="el-GR" sz="1700" dirty="0" smtClean="0">
                <a:latin typeface="Cambria" panose="02040503050406030204" pitchFamily="18" charset="0"/>
              </a:rPr>
              <a:t>αταρτίζει</a:t>
            </a:r>
            <a:r>
              <a:rPr lang="el-GR" sz="1700" dirty="0">
                <a:latin typeface="Cambria" panose="02040503050406030204" pitchFamily="18" charset="0"/>
              </a:rPr>
              <a:t>, τηρεί και διαχειρίζεται δυνάμει νόμου κεντρικό αρχείο με τις ομάδες </a:t>
            </a:r>
            <a:r>
              <a:rPr lang="el-GR" sz="1700" dirty="0" smtClean="0">
                <a:latin typeface="Cambria" panose="02040503050406030204" pitchFamily="18" charset="0"/>
              </a:rPr>
              <a:t>ειδικού 	ενδιαφέροντος.</a:t>
            </a:r>
            <a:endParaRPr lang="en-GB" sz="1700"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896416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897" y="1347882"/>
            <a:ext cx="10084038" cy="4293483"/>
          </a:xfrm>
          <a:prstGeom prst="rect">
            <a:avLst/>
          </a:prstGeom>
        </p:spPr>
        <p:txBody>
          <a:bodyPr wrap="square">
            <a:spAutoFit/>
          </a:bodyPr>
          <a:lstStyle/>
          <a:p>
            <a:endParaRPr lang="el-GR" dirty="0" smtClean="0"/>
          </a:p>
          <a:p>
            <a:pPr algn="just">
              <a:lnSpc>
                <a:spcPct val="150000"/>
              </a:lnSpc>
            </a:pPr>
            <a:r>
              <a:rPr lang="el-GR" sz="1700" b="1" u="sng" dirty="0" smtClean="0">
                <a:latin typeface="Cambria" panose="02040503050406030204" pitchFamily="18" charset="0"/>
              </a:rPr>
              <a:t>Δεν </a:t>
            </a:r>
            <a:r>
              <a:rPr lang="el-GR" sz="1700" b="1" u="sng" dirty="0">
                <a:latin typeface="Cambria" panose="02040503050406030204" pitchFamily="18" charset="0"/>
              </a:rPr>
              <a:t>εμπίπτει στις αρμοδιότητες της Αρχής</a:t>
            </a:r>
            <a:r>
              <a:rPr lang="el-GR" sz="1700" b="1" u="sng" dirty="0" smtClean="0">
                <a:latin typeface="Cambria" panose="02040503050406030204" pitchFamily="18" charset="0"/>
              </a:rPr>
              <a:t>:</a:t>
            </a:r>
            <a:r>
              <a:rPr lang="el-GR" sz="1700" b="1" dirty="0">
                <a:latin typeface="Cambria" panose="02040503050406030204" pitchFamily="18" charset="0"/>
              </a:rPr>
              <a:t> </a:t>
            </a:r>
            <a:endParaRPr lang="en-GB" sz="1700" b="1" dirty="0">
              <a:latin typeface="Cambria" panose="02040503050406030204" pitchFamily="18" charset="0"/>
            </a:endParaRPr>
          </a:p>
          <a:p>
            <a:pPr algn="just">
              <a:lnSpc>
                <a:spcPct val="150000"/>
              </a:lnSpc>
            </a:pPr>
            <a:endParaRPr lang="el-GR" sz="1700" dirty="0" smtClean="0">
              <a:latin typeface="Cambria" panose="02040503050406030204" pitchFamily="18" charset="0"/>
            </a:endParaRPr>
          </a:p>
          <a:p>
            <a:pPr algn="just">
              <a:lnSpc>
                <a:spcPct val="150000"/>
              </a:lnSpc>
            </a:pPr>
            <a:r>
              <a:rPr lang="el-GR" sz="1700" dirty="0" smtClean="0">
                <a:latin typeface="Cambria" panose="02040503050406030204" pitchFamily="18" charset="0"/>
              </a:rPr>
              <a:t>	</a:t>
            </a:r>
            <a:r>
              <a:rPr lang="el-GR" sz="1700" b="1" dirty="0" smtClean="0">
                <a:latin typeface="Cambria" panose="02040503050406030204" pitchFamily="18" charset="0"/>
              </a:rPr>
              <a:t>(</a:t>
            </a:r>
            <a:r>
              <a:rPr lang="el-GR" sz="1700" b="1" dirty="0">
                <a:latin typeface="Cambria" panose="02040503050406030204" pitchFamily="18" charset="0"/>
              </a:rPr>
              <a:t>α) </a:t>
            </a:r>
            <a:r>
              <a:rPr lang="el-GR" sz="1700" dirty="0" smtClean="0">
                <a:latin typeface="Cambria" panose="02040503050406030204" pitchFamily="18" charset="0"/>
              </a:rPr>
              <a:t>οποιαδήποτε </a:t>
            </a:r>
            <a:r>
              <a:rPr lang="el-GR" sz="1700" dirty="0">
                <a:latin typeface="Cambria" panose="02040503050406030204" pitchFamily="18" charset="0"/>
              </a:rPr>
              <a:t>ενέργεια που πιστοποιείται από τον </a:t>
            </a:r>
            <a:r>
              <a:rPr lang="el-GR" sz="1700" dirty="0" smtClean="0">
                <a:latin typeface="Cambria" panose="02040503050406030204" pitchFamily="18" charset="0"/>
              </a:rPr>
              <a:t>αρμόδιο </a:t>
            </a:r>
            <a:r>
              <a:rPr lang="el-GR" sz="1700" dirty="0">
                <a:latin typeface="Cambria" panose="02040503050406030204" pitchFamily="18" charset="0"/>
              </a:rPr>
              <a:t>Υπουργό ότι αφορά τις σχέσεις μεταξύ </a:t>
            </a:r>
            <a:r>
              <a:rPr lang="el-GR" sz="1700" dirty="0" smtClean="0">
                <a:latin typeface="Cambria" panose="02040503050406030204" pitchFamily="18" charset="0"/>
              </a:rPr>
              <a:t>	της </a:t>
            </a:r>
            <a:r>
              <a:rPr lang="el-GR" sz="1700" dirty="0">
                <a:latin typeface="Cambria" panose="02040503050406030204" pitchFamily="18" charset="0"/>
              </a:rPr>
              <a:t>Δημοκρατίας και οποιουδήποτε  άλλου κράτους ή διεθνούς οργανισμού ή την άμυνα ή ασφάλεια ή </a:t>
            </a:r>
            <a:r>
              <a:rPr lang="el-GR" sz="1700" dirty="0" smtClean="0">
                <a:latin typeface="Cambria" panose="02040503050406030204" pitchFamily="18" charset="0"/>
              </a:rPr>
              <a:t>	εξωτερική </a:t>
            </a:r>
            <a:r>
              <a:rPr lang="el-GR" sz="1700" dirty="0">
                <a:latin typeface="Cambria" panose="02040503050406030204" pitchFamily="18" charset="0"/>
              </a:rPr>
              <a:t>πολιτική της Δημοκρατίας</a:t>
            </a:r>
            <a:r>
              <a:rPr lang="el-GR" sz="1700" dirty="0" smtClean="0">
                <a:latin typeface="Cambria" panose="02040503050406030204" pitchFamily="18" charset="0"/>
              </a:rPr>
              <a:t>∙</a:t>
            </a:r>
            <a:endParaRPr lang="en-GB" sz="1700" dirty="0">
              <a:latin typeface="Cambria" panose="02040503050406030204" pitchFamily="18" charset="0"/>
            </a:endParaRPr>
          </a:p>
          <a:p>
            <a:pPr algn="just">
              <a:lnSpc>
                <a:spcPct val="150000"/>
              </a:lnSpc>
            </a:pPr>
            <a:endParaRPr lang="el-GR" sz="1700" dirty="0" smtClean="0">
              <a:latin typeface="Cambria" panose="02040503050406030204" pitchFamily="18" charset="0"/>
            </a:endParaRPr>
          </a:p>
          <a:p>
            <a:pPr algn="just">
              <a:lnSpc>
                <a:spcPct val="150000"/>
              </a:lnSpc>
            </a:pPr>
            <a:r>
              <a:rPr lang="el-GR" sz="1700" dirty="0" smtClean="0">
                <a:latin typeface="Cambria" panose="02040503050406030204" pitchFamily="18" charset="0"/>
              </a:rPr>
              <a:t>	</a:t>
            </a:r>
            <a:r>
              <a:rPr lang="el-GR" sz="1700" b="1" dirty="0" smtClean="0">
                <a:latin typeface="Cambria" panose="02040503050406030204" pitchFamily="18" charset="0"/>
              </a:rPr>
              <a:t>(</a:t>
            </a:r>
            <a:r>
              <a:rPr lang="el-GR" sz="1700" b="1" dirty="0">
                <a:latin typeface="Cambria" panose="02040503050406030204" pitchFamily="18" charset="0"/>
              </a:rPr>
              <a:t>β) </a:t>
            </a:r>
            <a:r>
              <a:rPr lang="el-GR" sz="1700" dirty="0">
                <a:latin typeface="Cambria" panose="02040503050406030204" pitchFamily="18" charset="0"/>
              </a:rPr>
              <a:t>οποιαδήποτε ενέργεια αναφορικά με την οποία εκκρεμεί οποιαδήποτε διαδικασία ενώπιον </a:t>
            </a:r>
            <a:r>
              <a:rPr lang="el-GR" sz="1700" dirty="0" smtClean="0">
                <a:latin typeface="Cambria" panose="02040503050406030204" pitchFamily="18" charset="0"/>
              </a:rPr>
              <a:t>	Δικαστηρίου </a:t>
            </a:r>
            <a:r>
              <a:rPr lang="el-GR" sz="1700" dirty="0">
                <a:latin typeface="Cambria" panose="02040503050406030204" pitchFamily="18" charset="0"/>
              </a:rPr>
              <a:t>ή διεξάγεται ποινική ανάκριση κατόπιν διαταγής του Γενικού Εισαγγελέα.</a:t>
            </a:r>
            <a:endParaRPr lang="en-GB" sz="1700" dirty="0">
              <a:latin typeface="Cambria" panose="02040503050406030204" pitchFamily="18" charset="0"/>
            </a:endParaRPr>
          </a:p>
          <a:p>
            <a:pPr>
              <a:lnSpc>
                <a:spcPct val="150000"/>
              </a:lnSpc>
            </a:pPr>
            <a:endParaRPr lang="el-GR" sz="1700" dirty="0" smtClean="0">
              <a:latin typeface="Cambria" panose="02040503050406030204" pitchFamily="18" charset="0"/>
            </a:endParaRPr>
          </a:p>
          <a:p>
            <a:pPr>
              <a:lnSpc>
                <a:spcPct val="150000"/>
              </a:lnSpc>
            </a:pPr>
            <a:endParaRPr lang="en-GB" sz="1700"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321027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7962" y="830858"/>
            <a:ext cx="9699477" cy="4178067"/>
          </a:xfrm>
          <a:prstGeom prst="rect">
            <a:avLst/>
          </a:prstGeom>
        </p:spPr>
        <p:txBody>
          <a:bodyPr wrap="square">
            <a:spAutoFit/>
          </a:bodyPr>
          <a:lstStyle/>
          <a:p>
            <a:pPr algn="ctr"/>
            <a:endParaRPr lang="el-GR" sz="2000" b="1" dirty="0" smtClean="0">
              <a:latin typeface="Cambria" panose="02040503050406030204" pitchFamily="18" charset="0"/>
              <a:ea typeface="Times New Roman" panose="02020603050405020304" pitchFamily="18" charset="0"/>
            </a:endParaRPr>
          </a:p>
          <a:p>
            <a:pPr algn="ctr"/>
            <a:r>
              <a:rPr lang="el-GR" sz="2400" b="1" dirty="0" smtClean="0">
                <a:latin typeface="Cambria" panose="02040503050406030204" pitchFamily="18" charset="0"/>
                <a:ea typeface="Times New Roman" panose="02020603050405020304" pitchFamily="18" charset="0"/>
              </a:rPr>
              <a:t>Εξουσίες Γενικού Εισαγγελέα της Δημοκρατίας</a:t>
            </a:r>
          </a:p>
          <a:p>
            <a:pPr algn="ctr"/>
            <a:endParaRPr lang="el-GR" sz="2000" b="1" dirty="0">
              <a:latin typeface="Cambria" panose="02040503050406030204" pitchFamily="18" charset="0"/>
              <a:ea typeface="Times New Roman" panose="02020603050405020304" pitchFamily="18" charset="0"/>
            </a:endParaRPr>
          </a:p>
          <a:p>
            <a:pPr algn="ctr"/>
            <a:endParaRPr lang="el-GR" sz="2000" b="1" dirty="0" smtClean="0">
              <a:latin typeface="Cambria" panose="02040503050406030204" pitchFamily="18" charset="0"/>
              <a:ea typeface="Times New Roman" panose="02020603050405020304" pitchFamily="18" charset="0"/>
            </a:endParaRPr>
          </a:p>
          <a:p>
            <a:pPr algn="just">
              <a:lnSpc>
                <a:spcPct val="150000"/>
              </a:lnSpc>
            </a:pPr>
            <a:r>
              <a:rPr lang="el-GR" sz="1700" dirty="0">
                <a:latin typeface="Cambria" panose="02040503050406030204" pitchFamily="18" charset="0"/>
              </a:rPr>
              <a:t>Η διερεύνηση ισχυρισμών και παραπόνων δεν επηρεάζουν οποιεσδήποτε εξουσίες του Γενικού Εισαγγελέα της Δημοκρατίας, περιλαμβανομένης εκείνης που του εκχώρησε </a:t>
            </a:r>
            <a:r>
              <a:rPr lang="el-GR" sz="1700" dirty="0" smtClean="0">
                <a:latin typeface="Cambria" panose="02040503050406030204" pitchFamily="18" charset="0"/>
              </a:rPr>
              <a:t>το </a:t>
            </a:r>
            <a:r>
              <a:rPr lang="el-GR" sz="1700" dirty="0">
                <a:latin typeface="Cambria" panose="02040503050406030204" pitchFamily="18" charset="0"/>
              </a:rPr>
              <a:t>Υπουργικό Συμβούλιο, να διορίζει ποινικούς ανακριτές δυνάμει του εδαφίου (2) του άρθρου 4 του Περί Ποινικής Δικονομίας Νόμου, για διερεύνηση ισχυρισμών που περιέχονται σε γνώση του με οποιοδήποτε τρόπο σε σχέση με διάπραξη ποινικών αδικημάτων.</a:t>
            </a:r>
            <a:endParaRPr lang="en-GB" sz="1700" dirty="0">
              <a:latin typeface="Cambria" panose="02040503050406030204" pitchFamily="18" charset="0"/>
            </a:endParaRPr>
          </a:p>
          <a:p>
            <a:endParaRPr lang="el-GR" dirty="0">
              <a:latin typeface="Times New Roman" panose="02020603050405020304" pitchFamily="18" charset="0"/>
            </a:endParaRPr>
          </a:p>
          <a:p>
            <a:endParaRPr lang="el-GR" dirty="0" smtClean="0">
              <a:latin typeface="Times New Roman" panose="02020603050405020304" pitchFamily="18" charset="0"/>
            </a:endParaRPr>
          </a:p>
          <a:p>
            <a:endParaRPr lang="en-GB"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267" y="3950426"/>
            <a:ext cx="3181283" cy="2116999"/>
          </a:xfrm>
          <a:prstGeom prst="rect">
            <a:avLst/>
          </a:prstGeom>
          <a:ln>
            <a:noFill/>
          </a:ln>
          <a:effectLst>
            <a:softEdge rad="112500"/>
          </a:effectLst>
        </p:spPr>
      </p:pic>
    </p:spTree>
    <p:extLst>
      <p:ext uri="{BB962C8B-B14F-4D97-AF65-F5344CB8AC3E}">
        <p14:creationId xmlns:p14="http://schemas.microsoft.com/office/powerpoint/2010/main" val="459652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sp>
        <p:nvSpPr>
          <p:cNvPr id="3" name="Rectangle 2"/>
          <p:cNvSpPr/>
          <p:nvPr/>
        </p:nvSpPr>
        <p:spPr>
          <a:xfrm>
            <a:off x="1514437" y="773447"/>
            <a:ext cx="10049854" cy="5747727"/>
          </a:xfrm>
          <a:prstGeom prst="rect">
            <a:avLst/>
          </a:prstGeom>
        </p:spPr>
        <p:txBody>
          <a:bodyPr wrap="square">
            <a:spAutoFit/>
          </a:bodyPr>
          <a:lstStyle/>
          <a:p>
            <a:pPr marR="2540" indent="457200" algn="ctr">
              <a:lnSpc>
                <a:spcPct val="150000"/>
              </a:lnSpc>
              <a:spcAft>
                <a:spcPts val="0"/>
              </a:spcAft>
            </a:pPr>
            <a:r>
              <a:rPr lang="el-GR" sz="2400" b="1" dirty="0" smtClean="0">
                <a:latin typeface="Cambria" panose="02040503050406030204" pitchFamily="18" charset="0"/>
                <a:ea typeface="Times New Roman" panose="02020603050405020304" pitchFamily="18" charset="0"/>
              </a:rPr>
              <a:t>Ενέργειες Αρχής σε περίπτωση παραβιάσεων</a:t>
            </a:r>
            <a:endParaRPr lang="en-GB" sz="2400" b="1" dirty="0" smtClean="0">
              <a:latin typeface="Cambria" panose="02040503050406030204" pitchFamily="18" charset="0"/>
              <a:ea typeface="Times New Roman" panose="02020603050405020304" pitchFamily="18" charset="0"/>
            </a:endParaRPr>
          </a:p>
          <a:p>
            <a:pPr marR="2540" indent="457200" algn="ctr">
              <a:lnSpc>
                <a:spcPct val="150000"/>
              </a:lnSpc>
              <a:spcAft>
                <a:spcPts val="0"/>
              </a:spcAft>
            </a:pPr>
            <a:endParaRPr lang="el-GR" sz="1700" dirty="0" smtClean="0">
              <a:latin typeface="Cambria" panose="02040503050406030204" pitchFamily="18" charset="0"/>
              <a:ea typeface="Times New Roman" panose="02020603050405020304" pitchFamily="18" charset="0"/>
            </a:endParaRPr>
          </a:p>
          <a:p>
            <a:pPr marR="2540" algn="just">
              <a:lnSpc>
                <a:spcPct val="150000"/>
              </a:lnSpc>
              <a:spcAft>
                <a:spcPts val="0"/>
              </a:spcAft>
            </a:pPr>
            <a:r>
              <a:rPr lang="el-GR" sz="1700" dirty="0" smtClean="0">
                <a:latin typeface="Cambria" panose="02040503050406030204" pitchFamily="18" charset="0"/>
                <a:ea typeface="Times New Roman" panose="02020603050405020304" pitchFamily="18" charset="0"/>
              </a:rPr>
              <a:t>Η Αρχή, σε περίπτωση που κατά την άσκηση της εξουσίας της προς συλλογή πληροφοριών ή από στοιχεία που με οποιοδήποτε τρόπο τίθενται ενώπιον της, διαπιστώνει το ενδεχόμενο παράβασης των διατάξεων του παρόντος Νόμου ή κείμενης νομοθεσίας, ενεργεί ως ακολούθως:</a:t>
            </a:r>
          </a:p>
          <a:p>
            <a:pPr marR="2540" algn="just">
              <a:lnSpc>
                <a:spcPct val="150000"/>
              </a:lnSpc>
              <a:spcAft>
                <a:spcPts val="0"/>
              </a:spcAft>
            </a:pPr>
            <a:endParaRPr lang="el-GR" sz="1700" dirty="0" smtClean="0">
              <a:latin typeface="Cambria" panose="02040503050406030204" pitchFamily="18" charset="0"/>
              <a:ea typeface="Times New Roman" panose="02020603050405020304" pitchFamily="18" charset="0"/>
            </a:endParaRPr>
          </a:p>
          <a:p>
            <a:pPr marR="2540" indent="457200" algn="just">
              <a:lnSpc>
                <a:spcPct val="150000"/>
              </a:lnSpc>
              <a:spcAft>
                <a:spcPts val="0"/>
              </a:spcAft>
            </a:pPr>
            <a:r>
              <a:rPr lang="el-GR" sz="1700" b="1" dirty="0" smtClean="0">
                <a:latin typeface="Cambria" panose="02040503050406030204" pitchFamily="18" charset="0"/>
                <a:ea typeface="Times New Roman" panose="02020603050405020304" pitchFamily="18" charset="0"/>
              </a:rPr>
              <a:t>(α) </a:t>
            </a:r>
            <a:r>
              <a:rPr lang="el-GR" sz="1700" dirty="0" smtClean="0">
                <a:latin typeface="Cambria" panose="02040503050406030204" pitchFamily="18" charset="0"/>
                <a:ea typeface="Times New Roman" panose="02020603050405020304" pitchFamily="18" charset="0"/>
              </a:rPr>
              <a:t>σε περίπτωση που η ενδεχόμενη παραβίαση δυνατόν εκ πρώτης όψεως να συνιστά ποινικό 	αδίκημα δυνάμει του παρόντος Νόμου ή της κείμενης νομοθεσίας, συντάσσει πόρισμα ή έκθεση 	γεγονότων και τα υποβάλλει μαζί με όλα τα στοιχεία που κατέχει στο Γενικό Εισαγγελέα της 	Δημοκρατίας,</a:t>
            </a:r>
          </a:p>
          <a:p>
            <a:pPr marR="2540" indent="457200" algn="just">
              <a:lnSpc>
                <a:spcPct val="150000"/>
              </a:lnSpc>
              <a:spcAft>
                <a:spcPts val="0"/>
              </a:spcAft>
            </a:pPr>
            <a:r>
              <a:rPr lang="el-GR" sz="1700" b="1" dirty="0" smtClean="0">
                <a:latin typeface="Cambria" panose="02040503050406030204" pitchFamily="18" charset="0"/>
                <a:ea typeface="Times New Roman" panose="02020603050405020304" pitchFamily="18" charset="0"/>
              </a:rPr>
              <a:t>(β) </a:t>
            </a:r>
            <a:r>
              <a:rPr lang="el-GR" sz="1700" dirty="0" smtClean="0">
                <a:latin typeface="Cambria" panose="02040503050406030204" pitchFamily="18" charset="0"/>
                <a:ea typeface="Times New Roman" panose="02020603050405020304" pitchFamily="18" charset="0"/>
              </a:rPr>
              <a:t>σε περίπτωση που διαπιστώνει ενδεχόμενη διάπραξη πειθαρχικού παραπτώματος συντάσσει 	πόρισμα ή έκθεση γεγονότων για διενέργεια πειθαρχικής έρευνας ανεξαρτήτως τυχόν ποινικής 	ευθύνης.</a:t>
            </a:r>
          </a:p>
          <a:p>
            <a:pPr marR="2540" indent="457200" algn="just">
              <a:lnSpc>
                <a:spcPct val="150000"/>
              </a:lnSpc>
              <a:spcAft>
                <a:spcPts val="0"/>
              </a:spcAft>
            </a:pPr>
            <a:endParaRPr lang="el-GR" sz="1700" dirty="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354513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16</a:t>
            </a:fld>
            <a:endParaRPr lang="en-US" dirty="0"/>
          </a:p>
        </p:txBody>
      </p:sp>
      <p:sp>
        <p:nvSpPr>
          <p:cNvPr id="3" name="Rectangle 2"/>
          <p:cNvSpPr/>
          <p:nvPr/>
        </p:nvSpPr>
        <p:spPr>
          <a:xfrm>
            <a:off x="1418986" y="800755"/>
            <a:ext cx="10084037" cy="5447645"/>
          </a:xfrm>
          <a:prstGeom prst="rect">
            <a:avLst/>
          </a:prstGeom>
        </p:spPr>
        <p:txBody>
          <a:bodyPr wrap="square">
            <a:spAutoFit/>
          </a:bodyPr>
          <a:lstStyle/>
          <a:p>
            <a:pPr algn="ctr"/>
            <a:r>
              <a:rPr lang="el-GR" sz="2400" b="1" dirty="0" smtClean="0">
                <a:latin typeface="Cambria" panose="02040503050406030204" pitchFamily="18" charset="0"/>
                <a:ea typeface="Batang"/>
              </a:rPr>
              <a:t>Εκθέσεις προς Αρμόδιες Αρχές</a:t>
            </a:r>
          </a:p>
          <a:p>
            <a:pPr algn="ctr"/>
            <a:endParaRPr lang="el-GR" dirty="0">
              <a:latin typeface="Times New Roman" panose="02020603050405020304" pitchFamily="18" charset="0"/>
              <a:ea typeface="Batang"/>
            </a:endParaRPr>
          </a:p>
          <a:p>
            <a:pPr marL="285750" indent="-285750" algn="just">
              <a:lnSpc>
                <a:spcPct val="150000"/>
              </a:lnSpc>
              <a:buFont typeface="Arial" panose="020B0604020202020204" pitchFamily="34" charset="0"/>
              <a:buChar char="•"/>
            </a:pPr>
            <a:r>
              <a:rPr lang="en-GB" sz="1700" dirty="0" smtClean="0">
                <a:latin typeface="Cambria" panose="02040503050406030204" pitchFamily="18" charset="0"/>
                <a:ea typeface="Batang"/>
              </a:rPr>
              <a:t>Η </a:t>
            </a:r>
            <a:r>
              <a:rPr lang="en-GB" sz="1700" dirty="0">
                <a:latin typeface="Cambria" panose="02040503050406030204" pitchFamily="18" charset="0"/>
                <a:ea typeface="Batang"/>
              </a:rPr>
              <a:t>Αρχή, κάθε</a:t>
            </a:r>
            <a:r>
              <a:rPr lang="en-GB" sz="1700" u="sng" dirty="0">
                <a:latin typeface="Cambria" panose="02040503050406030204" pitchFamily="18" charset="0"/>
                <a:ea typeface="Batang"/>
              </a:rPr>
              <a:t> τρεις μήνες</a:t>
            </a:r>
            <a:r>
              <a:rPr lang="en-GB" sz="1700" dirty="0">
                <a:latin typeface="Cambria" panose="02040503050406030204" pitchFamily="18" charset="0"/>
                <a:ea typeface="Batang"/>
              </a:rPr>
              <a:t>, ετοιμάζει και υποβ</a:t>
            </a:r>
            <a:r>
              <a:rPr lang="en-GB" sz="1700" dirty="0" err="1">
                <a:latin typeface="Cambria" panose="02040503050406030204" pitchFamily="18" charset="0"/>
                <a:ea typeface="Batang"/>
              </a:rPr>
              <a:t>άλλει</a:t>
            </a:r>
            <a:r>
              <a:rPr lang="en-GB" sz="1700" dirty="0">
                <a:latin typeface="Cambria" panose="02040503050406030204" pitchFamily="18" charset="0"/>
                <a:ea typeface="Batang"/>
              </a:rPr>
              <a:t> στις α</a:t>
            </a:r>
            <a:r>
              <a:rPr lang="en-GB" sz="1700" dirty="0" err="1">
                <a:latin typeface="Cambria" panose="02040503050406030204" pitchFamily="18" charset="0"/>
                <a:ea typeface="Batang"/>
              </a:rPr>
              <a:t>ρμόδιες</a:t>
            </a:r>
            <a:r>
              <a:rPr lang="en-GB" sz="1700" dirty="0">
                <a:latin typeface="Cambria" panose="02040503050406030204" pitchFamily="18" charset="0"/>
                <a:ea typeface="Batang"/>
              </a:rPr>
              <a:t> α</a:t>
            </a:r>
            <a:r>
              <a:rPr lang="en-GB" sz="1700" dirty="0" err="1">
                <a:latin typeface="Cambria" panose="02040503050406030204" pitchFamily="18" charset="0"/>
                <a:ea typeface="Batang"/>
              </a:rPr>
              <a:t>ρχές</a:t>
            </a:r>
            <a:r>
              <a:rPr lang="en-GB" sz="1700" dirty="0">
                <a:latin typeface="Cambria" panose="02040503050406030204" pitchFamily="18" charset="0"/>
                <a:ea typeface="Batang"/>
              </a:rPr>
              <a:t> </a:t>
            </a:r>
            <a:r>
              <a:rPr lang="en-GB" sz="1700" dirty="0" err="1">
                <a:latin typeface="Cambria" panose="02040503050406030204" pitchFamily="18" charset="0"/>
                <a:ea typeface="Batang"/>
              </a:rPr>
              <a:t>συνο</a:t>
            </a:r>
            <a:r>
              <a:rPr lang="en-GB" sz="1700" dirty="0">
                <a:latin typeface="Cambria" panose="02040503050406030204" pitchFamily="18" charset="0"/>
                <a:ea typeface="Batang"/>
              </a:rPr>
              <a:t>πτικές εκθέσεις, με τις παρατηρήσεις και ή εισηγήσεις της αναφορικά με τα θέματα που αφορούν τον </a:t>
            </a:r>
            <a:r>
              <a:rPr lang="en-GB" sz="1700" b="1" dirty="0">
                <a:latin typeface="Cambria" panose="02040503050406030204" pitchFamily="18" charset="0"/>
                <a:ea typeface="Batang"/>
              </a:rPr>
              <a:t>συντονισμό της δράσης</a:t>
            </a:r>
            <a:r>
              <a:rPr lang="en-GB" sz="1700" dirty="0">
                <a:latin typeface="Cambria" panose="02040503050406030204" pitchFamily="18" charset="0"/>
                <a:ea typeface="Batang"/>
              </a:rPr>
              <a:t>, την </a:t>
            </a:r>
            <a:r>
              <a:rPr lang="en-GB" sz="1700" b="1" dirty="0">
                <a:latin typeface="Cambria" panose="02040503050406030204" pitchFamily="18" charset="0"/>
                <a:ea typeface="Batang"/>
              </a:rPr>
              <a:t>ανάληψη πρωτοβουλιών </a:t>
            </a:r>
            <a:r>
              <a:rPr lang="en-GB" sz="1700" dirty="0">
                <a:latin typeface="Cambria" panose="02040503050406030204" pitchFamily="18" charset="0"/>
                <a:ea typeface="Batang"/>
              </a:rPr>
              <a:t>και </a:t>
            </a:r>
            <a:r>
              <a:rPr lang="en-GB" sz="1700" dirty="0" smtClean="0">
                <a:latin typeface="Cambria" panose="02040503050406030204" pitchFamily="18" charset="0"/>
                <a:ea typeface="Batang"/>
              </a:rPr>
              <a:t>την</a:t>
            </a:r>
            <a:r>
              <a:rPr lang="el-GR" sz="1700" dirty="0" smtClean="0">
                <a:latin typeface="Cambria" panose="02040503050406030204" pitchFamily="18" charset="0"/>
                <a:ea typeface="Batang"/>
              </a:rPr>
              <a:t> </a:t>
            </a:r>
            <a:r>
              <a:rPr lang="el-GR" sz="1700" b="1" dirty="0" smtClean="0">
                <a:latin typeface="Cambria" panose="02040503050406030204" pitchFamily="18" charset="0"/>
              </a:rPr>
              <a:t>υλοποίηση </a:t>
            </a:r>
            <a:r>
              <a:rPr lang="el-GR" sz="1700" b="1" dirty="0">
                <a:latin typeface="Cambria" panose="02040503050406030204" pitchFamily="18" charset="0"/>
              </a:rPr>
              <a:t>ελεγκτικών ενεργειών</a:t>
            </a:r>
            <a:r>
              <a:rPr lang="el-GR" sz="1700" dirty="0">
                <a:latin typeface="Cambria" panose="02040503050406030204" pitchFamily="18" charset="0"/>
              </a:rPr>
              <a:t>, τη δημιουργία επιτελικού σχεδιασμού, τον καθορισμό των προτεραιοτήτων, τη διαμόρφωση και ενίσχυση του νομοθετικού πλαισίου και κάθε άλλο ζήτημα για τον καλύτερο συντονισμό των δράσεων και την αποτελεσματική καταπολέμηση της διαφθοράς.   </a:t>
            </a:r>
            <a:endParaRPr lang="en-GB" sz="1700" dirty="0">
              <a:latin typeface="Cambria" panose="02040503050406030204" pitchFamily="18" charset="0"/>
            </a:endParaRPr>
          </a:p>
          <a:p>
            <a:pPr marL="285750" indent="-285750" algn="just">
              <a:lnSpc>
                <a:spcPct val="150000"/>
              </a:lnSpc>
              <a:buFont typeface="Arial" panose="020B0604020202020204" pitchFamily="34" charset="0"/>
              <a:buChar char="•"/>
            </a:pPr>
            <a:r>
              <a:rPr lang="en-GB" sz="1700" dirty="0" smtClean="0">
                <a:latin typeface="Cambria" panose="02040503050406030204" pitchFamily="18" charset="0"/>
                <a:ea typeface="Batang"/>
              </a:rPr>
              <a:t> </a:t>
            </a:r>
            <a:r>
              <a:rPr lang="el-GR" sz="1700" dirty="0">
                <a:latin typeface="Cambria" panose="02040503050406030204" pitchFamily="18" charset="0"/>
              </a:rPr>
              <a:t>Η Αρχή, μετά την υποβολή της έκθεσης της, δύναται να διαβουλεύεται με κάθε πρόσφορο τρόπο για την υλοποίηση των εισηγήσεων της και για την επίλυση του προβλήματος της διαφθοράς. Σε περίπτωση που η αρμόδια αρχή δεν ενημερώσει εντός της ταχθείσας προθεσμίας ως προς τις ενέργειες της </a:t>
            </a:r>
            <a:r>
              <a:rPr lang="el-GR" sz="1700" dirty="0" smtClean="0">
                <a:latin typeface="Cambria" panose="02040503050406030204" pitchFamily="18" charset="0"/>
              </a:rPr>
              <a:t>ή </a:t>
            </a:r>
            <a:r>
              <a:rPr lang="el-GR" sz="1700" dirty="0">
                <a:latin typeface="Cambria" panose="02040503050406030204" pitchFamily="18" charset="0"/>
              </a:rPr>
              <a:t>δεν αποδέχεται την εφαρμογή τους και εφόσον η Αρχή κρίνει ότι οι </a:t>
            </a:r>
            <a:r>
              <a:rPr lang="el-GR" sz="1700" dirty="0" err="1">
                <a:latin typeface="Cambria" panose="02040503050406030204" pitchFamily="18" charset="0"/>
              </a:rPr>
              <a:t>προβληθέντες</a:t>
            </a:r>
            <a:r>
              <a:rPr lang="el-GR" sz="1700" dirty="0">
                <a:latin typeface="Cambria" panose="02040503050406030204" pitchFamily="18" charset="0"/>
              </a:rPr>
              <a:t> </a:t>
            </a:r>
            <a:r>
              <a:rPr lang="el-GR" sz="1700" dirty="0" smtClean="0">
                <a:latin typeface="Cambria" panose="02040503050406030204" pitchFamily="18" charset="0"/>
              </a:rPr>
              <a:t>λόγοι </a:t>
            </a:r>
            <a:r>
              <a:rPr lang="el-GR" sz="1700" dirty="0">
                <a:latin typeface="Cambria" panose="02040503050406030204" pitchFamily="18" charset="0"/>
              </a:rPr>
              <a:t>σχετικά με τη μη αποδοχή τους δεν αιτιολογούνται επαρκώς, υποβάλλει το αποτέλεσμα των διαβουλεύσεων της στον αρμόδιο </a:t>
            </a:r>
            <a:r>
              <a:rPr lang="el-GR" sz="1700" dirty="0" smtClean="0">
                <a:latin typeface="Cambria" panose="02040503050406030204" pitchFamily="18" charset="0"/>
              </a:rPr>
              <a:t>Υπουργό.</a:t>
            </a:r>
            <a:endParaRPr lang="en-GB" sz="1700" dirty="0">
              <a:latin typeface="Cambria" panose="02040503050406030204" pitchFamily="18" charset="0"/>
            </a:endParaRPr>
          </a:p>
        </p:txBody>
      </p:sp>
    </p:spTree>
    <p:extLst>
      <p:ext uri="{BB962C8B-B14F-4D97-AF65-F5344CB8AC3E}">
        <p14:creationId xmlns:p14="http://schemas.microsoft.com/office/powerpoint/2010/main" val="1973092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17</a:t>
            </a:fld>
            <a:endParaRPr lang="en-US" dirty="0"/>
          </a:p>
        </p:txBody>
      </p:sp>
      <p:sp>
        <p:nvSpPr>
          <p:cNvPr id="3" name="Rectangle 2"/>
          <p:cNvSpPr/>
          <p:nvPr/>
        </p:nvSpPr>
        <p:spPr>
          <a:xfrm>
            <a:off x="1675325" y="974133"/>
            <a:ext cx="9760007" cy="2839239"/>
          </a:xfrm>
          <a:prstGeom prst="rect">
            <a:avLst/>
          </a:prstGeom>
        </p:spPr>
        <p:txBody>
          <a:bodyPr wrap="square">
            <a:spAutoFit/>
          </a:bodyPr>
          <a:lstStyle/>
          <a:p>
            <a:pPr marL="285750" marR="2540" indent="-285750" algn="just">
              <a:lnSpc>
                <a:spcPct val="150000"/>
              </a:lnSpc>
              <a:spcAft>
                <a:spcPts val="0"/>
              </a:spcAft>
              <a:buFont typeface="Arial" panose="020B0604020202020204" pitchFamily="34" charset="0"/>
              <a:buChar char="•"/>
            </a:pPr>
            <a:r>
              <a:rPr lang="el-GR" sz="1700" dirty="0">
                <a:latin typeface="Cambria" panose="02040503050406030204" pitchFamily="18" charset="0"/>
                <a:ea typeface="Batang"/>
              </a:rPr>
              <a:t>Ο αρμόδιος Υπουργός αφού ζητήσει τις αναγκαίες διευκρινίσεις και εντός εύλογο χρόνου, καταθέτει μαζί με τις παρατηρήσεις του, έκθεση στο Υπουργικό Συμβούλιο, για σκοπούς ενημέρωσης και τυχόν οδηγίες του</a:t>
            </a:r>
            <a:r>
              <a:rPr lang="el-GR" sz="1700" dirty="0" smtClean="0">
                <a:latin typeface="Cambria" panose="02040503050406030204" pitchFamily="18" charset="0"/>
                <a:ea typeface="Batang"/>
              </a:rPr>
              <a:t>.</a:t>
            </a:r>
          </a:p>
          <a:p>
            <a:pPr marL="285750" marR="2540" indent="-285750" algn="just">
              <a:lnSpc>
                <a:spcPct val="150000"/>
              </a:lnSpc>
              <a:buFont typeface="Arial" panose="020B0604020202020204" pitchFamily="34" charset="0"/>
              <a:buChar char="•"/>
            </a:pPr>
            <a:r>
              <a:rPr lang="el-GR" sz="1700" dirty="0">
                <a:latin typeface="Cambria" panose="02040503050406030204" pitchFamily="18" charset="0"/>
              </a:rPr>
              <a:t>Κάθε </a:t>
            </a:r>
            <a:r>
              <a:rPr lang="el-GR" sz="1700" u="sng" dirty="0">
                <a:latin typeface="Cambria" panose="02040503050406030204" pitchFamily="18" charset="0"/>
              </a:rPr>
              <a:t>τρεις μήνες </a:t>
            </a:r>
            <a:r>
              <a:rPr lang="el-GR" sz="1700" dirty="0">
                <a:latin typeface="Cambria" panose="02040503050406030204" pitchFamily="18" charset="0"/>
              </a:rPr>
              <a:t>ο Πρόεδρος της Αρχής υποβάλλει στο Υπουργικό Συμβούλιο και στη Βουλή των Αντιπροσώπων συνοπτικό σημείωμα στο οποίο γίνεται συνοπτική αναφορά στις εκθέσεις που υποβλήθηκαν σε κάθε αρμόδια </a:t>
            </a:r>
            <a:r>
              <a:rPr lang="el-GR" sz="1700" dirty="0" smtClean="0">
                <a:latin typeface="Cambria" panose="02040503050406030204" pitchFamily="18" charset="0"/>
              </a:rPr>
              <a:t>αρχή. </a:t>
            </a:r>
            <a:r>
              <a:rPr lang="el-GR" sz="1700" dirty="0">
                <a:latin typeface="Cambria" panose="02040503050406030204" pitchFamily="18" charset="0"/>
              </a:rPr>
              <a:t>Στο σημείωμα επισυνάπτεται και το κείμενο οποιασδήποτε έκθεσης ή εγκυκλίου η οποία, κατά την κρίση του Προέδρου, αφορά σημαντική υπόθεση</a:t>
            </a:r>
            <a:r>
              <a:rPr lang="el-GR" sz="1700" dirty="0" smtClean="0">
                <a:latin typeface="Cambria" panose="020405030504060302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7409" y="4003468"/>
            <a:ext cx="2632015" cy="2084166"/>
          </a:xfrm>
          <a:prstGeom prst="rect">
            <a:avLst/>
          </a:prstGeom>
          <a:ln>
            <a:noFill/>
          </a:ln>
          <a:effectLst>
            <a:softEdge rad="112500"/>
          </a:effectLst>
        </p:spPr>
      </p:pic>
    </p:spTree>
    <p:extLst>
      <p:ext uri="{BB962C8B-B14F-4D97-AF65-F5344CB8AC3E}">
        <p14:creationId xmlns:p14="http://schemas.microsoft.com/office/powerpoint/2010/main" val="3841483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Rectangle 2"/>
          <p:cNvSpPr/>
          <p:nvPr/>
        </p:nvSpPr>
        <p:spPr>
          <a:xfrm>
            <a:off x="1434473" y="1028616"/>
            <a:ext cx="9947305" cy="4247317"/>
          </a:xfrm>
          <a:prstGeom prst="rect">
            <a:avLst/>
          </a:prstGeom>
        </p:spPr>
        <p:txBody>
          <a:bodyPr wrap="square">
            <a:spAutoFit/>
          </a:bodyPr>
          <a:lstStyle/>
          <a:p>
            <a:pPr marR="2540" algn="ctr">
              <a:lnSpc>
                <a:spcPct val="150000"/>
              </a:lnSpc>
            </a:pPr>
            <a:r>
              <a:rPr lang="el-GR" sz="2400" b="1" dirty="0">
                <a:latin typeface="Cambria" panose="02040503050406030204" pitchFamily="18" charset="0"/>
              </a:rPr>
              <a:t>Έκθεση Πεπραγμένων Αρχής</a:t>
            </a:r>
          </a:p>
          <a:p>
            <a:pPr marR="2540" algn="just">
              <a:lnSpc>
                <a:spcPct val="150000"/>
              </a:lnSpc>
            </a:pPr>
            <a:endParaRPr lang="en-GB" dirty="0" smtClean="0">
              <a:latin typeface="Cambria" panose="02040503050406030204" pitchFamily="18" charset="0"/>
            </a:endParaRPr>
          </a:p>
          <a:p>
            <a:pPr marR="2540" algn="just">
              <a:lnSpc>
                <a:spcPct val="150000"/>
              </a:lnSpc>
            </a:pPr>
            <a:r>
              <a:rPr lang="el-GR" sz="1700" dirty="0" smtClean="0">
                <a:latin typeface="Cambria" panose="02040503050406030204" pitchFamily="18" charset="0"/>
              </a:rPr>
              <a:t>Ο </a:t>
            </a:r>
            <a:r>
              <a:rPr lang="el-GR" sz="1700" dirty="0">
                <a:latin typeface="Cambria" panose="02040503050406030204" pitchFamily="18" charset="0"/>
              </a:rPr>
              <a:t>Πρόεδρος της Αρχής υποβάλλει στον Πρόεδρο της Δημοκρατίας, το αργότερο μέχρι </a:t>
            </a:r>
            <a:r>
              <a:rPr lang="el-GR" sz="1700" u="sng" dirty="0">
                <a:latin typeface="Cambria" panose="02040503050406030204" pitchFamily="18" charset="0"/>
              </a:rPr>
              <a:t>την 31 Ιανουαρίου εκάστου έτους</a:t>
            </a:r>
            <a:r>
              <a:rPr lang="el-GR" sz="1700" dirty="0">
                <a:latin typeface="Cambria" panose="02040503050406030204" pitchFamily="18" charset="0"/>
              </a:rPr>
              <a:t>, έκθεση για την άσκηση της αποστολής και των αρμοδιοτήτων της με παρατηρήσεις και εισηγήσεις του αναφορικά με την αξιολόγηση των κινδύνων από φαινόμενα διαφθοράς. </a:t>
            </a:r>
            <a:endParaRPr lang="en-GB" sz="1700" dirty="0" smtClean="0">
              <a:latin typeface="Cambria" panose="02040503050406030204" pitchFamily="18" charset="0"/>
            </a:endParaRPr>
          </a:p>
          <a:p>
            <a:pPr marR="2540" algn="just">
              <a:lnSpc>
                <a:spcPct val="150000"/>
              </a:lnSpc>
            </a:pPr>
            <a:endParaRPr lang="en-GB" sz="1700" dirty="0" smtClean="0">
              <a:latin typeface="Cambria" panose="02040503050406030204" pitchFamily="18" charset="0"/>
            </a:endParaRPr>
          </a:p>
          <a:p>
            <a:pPr marR="2540" algn="just">
              <a:lnSpc>
                <a:spcPct val="150000"/>
              </a:lnSpc>
            </a:pPr>
            <a:r>
              <a:rPr lang="el-GR" sz="1700" dirty="0" smtClean="0">
                <a:latin typeface="Cambria" panose="02040503050406030204" pitchFamily="18" charset="0"/>
              </a:rPr>
              <a:t>Η </a:t>
            </a:r>
            <a:r>
              <a:rPr lang="el-GR" sz="1700" dirty="0">
                <a:latin typeface="Cambria" panose="02040503050406030204" pitchFamily="18" charset="0"/>
              </a:rPr>
              <a:t>ετήσια Έκθεση της Αρχής κατατίθεται στο Υπουργικό Συμβούλιο και στη Βουλή των Αντιπροσώπων , αμέσως μετά την υποβολή της στον Πρόεδρο της Δημοκρατίας, και δημοσιεύεται.</a:t>
            </a:r>
            <a:endParaRPr lang="en-GB" sz="1700" dirty="0">
              <a:latin typeface="Cambria" panose="02040503050406030204" pitchFamily="18" charset="0"/>
            </a:endParaRPr>
          </a:p>
          <a:p>
            <a:pPr marR="2540" algn="just">
              <a:lnSpc>
                <a:spcPct val="150000"/>
              </a:lnSpc>
            </a:pPr>
            <a:endParaRPr lang="en-GB" dirty="0" smtClean="0"/>
          </a:p>
          <a:p>
            <a:pPr marR="2540" algn="just">
              <a:lnSpc>
                <a:spcPct val="150000"/>
              </a:lnSpc>
            </a:pPr>
            <a:endParaRPr lang="en-GB" u="sng" dirty="0">
              <a:latin typeface="Cambria" panose="020405030504060302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962" y="4533900"/>
            <a:ext cx="1911588" cy="1484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7720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19</a:t>
            </a:fld>
            <a:endParaRPr lang="en-US" dirty="0"/>
          </a:p>
        </p:txBody>
      </p:sp>
      <p:sp>
        <p:nvSpPr>
          <p:cNvPr id="3" name="Rectangle 2"/>
          <p:cNvSpPr/>
          <p:nvPr/>
        </p:nvSpPr>
        <p:spPr>
          <a:xfrm>
            <a:off x="1457144" y="661805"/>
            <a:ext cx="10323319" cy="5378395"/>
          </a:xfrm>
          <a:prstGeom prst="rect">
            <a:avLst/>
          </a:prstGeom>
        </p:spPr>
        <p:txBody>
          <a:bodyPr wrap="square">
            <a:spAutoFit/>
          </a:bodyPr>
          <a:lstStyle/>
          <a:p>
            <a:pPr algn="ctr">
              <a:lnSpc>
                <a:spcPct val="150000"/>
              </a:lnSpc>
              <a:spcAft>
                <a:spcPts val="0"/>
              </a:spcAft>
            </a:pPr>
            <a:r>
              <a:rPr lang="el-GR" sz="2400" b="1" dirty="0" smtClean="0">
                <a:latin typeface="Cambria" panose="02040503050406030204" pitchFamily="18" charset="0"/>
                <a:ea typeface="Batang"/>
              </a:rPr>
              <a:t>Ψευδείς ή παραπλανητικές πληροφορίες</a:t>
            </a:r>
            <a:endParaRPr lang="el-GR" sz="2400" dirty="0">
              <a:latin typeface="Cambria" panose="02040503050406030204" pitchFamily="18" charset="0"/>
              <a:ea typeface="Batang"/>
            </a:endParaRPr>
          </a:p>
          <a:p>
            <a:pPr algn="just">
              <a:lnSpc>
                <a:spcPct val="150000"/>
              </a:lnSpc>
              <a:spcAft>
                <a:spcPts val="0"/>
              </a:spcAft>
            </a:pPr>
            <a:r>
              <a:rPr lang="el-GR" sz="1700" dirty="0" smtClean="0">
                <a:latin typeface="Cambria" panose="02040503050406030204" pitchFamily="18" charset="0"/>
                <a:ea typeface="Batang"/>
              </a:rPr>
              <a:t>Οποιοδήποτε </a:t>
            </a:r>
            <a:r>
              <a:rPr lang="el-GR" sz="1700" dirty="0">
                <a:latin typeface="Cambria" panose="02040503050406030204" pitchFamily="18" charset="0"/>
                <a:ea typeface="Batang"/>
              </a:rPr>
              <a:t>πρόσωπο</a:t>
            </a:r>
            <a:r>
              <a:rPr lang="el-GR" sz="1700" dirty="0" smtClean="0">
                <a:latin typeface="Cambria" panose="02040503050406030204" pitchFamily="18" charset="0"/>
                <a:ea typeface="Batang"/>
              </a:rPr>
              <a:t>:</a:t>
            </a:r>
            <a:endParaRPr lang="en-GB" sz="1700" dirty="0">
              <a:latin typeface="Cambria" panose="02040503050406030204" pitchFamily="18" charset="0"/>
              <a:ea typeface="Times New Roman" panose="02020603050405020304" pitchFamily="18" charset="0"/>
            </a:endParaRPr>
          </a:p>
          <a:p>
            <a:pPr marL="342900" indent="-342900" algn="just">
              <a:lnSpc>
                <a:spcPct val="150000"/>
              </a:lnSpc>
              <a:spcAft>
                <a:spcPts val="0"/>
              </a:spcAft>
              <a:buAutoNum type="arabicParenBoth"/>
            </a:pPr>
            <a:r>
              <a:rPr lang="el-GR" sz="1700" dirty="0" smtClean="0">
                <a:latin typeface="Cambria" panose="02040503050406030204" pitchFamily="18" charset="0"/>
                <a:ea typeface="Batang"/>
              </a:rPr>
              <a:t>Παρέχει </a:t>
            </a:r>
            <a:r>
              <a:rPr lang="el-GR" sz="1700" dirty="0">
                <a:latin typeface="Cambria" panose="02040503050406030204" pitchFamily="18" charset="0"/>
                <a:ea typeface="Batang"/>
              </a:rPr>
              <a:t>στην Αρχή εκ προθέσεως, ψευδείς ή παραπλανητικές πληροφορίες, ή παρέχει πληροφορίες ή στοιχεία που γνωρίζει ότι αυτά είναι ανακριβή ή για τα οποία έχει εύλογο λόγο να πιστεύει ότι δεν είναι ακριβή, είναι ένοχο αδικήματος και, σε περίπτωση καταδίκης του, υπόκειται σε φυλάκιση που δεν υπερβαίνει τα τρία (3) έτη και σε χρηματική ποινή που δεν υπερβαίνει τις </a:t>
            </a:r>
            <a:r>
              <a:rPr lang="el-GR" sz="1700" dirty="0" smtClean="0">
                <a:latin typeface="Cambria" panose="02040503050406030204" pitchFamily="18" charset="0"/>
                <a:ea typeface="Batang"/>
              </a:rPr>
              <a:t>€50.000.</a:t>
            </a:r>
          </a:p>
          <a:p>
            <a:pPr marL="342900" indent="-342900" algn="just">
              <a:lnSpc>
                <a:spcPct val="150000"/>
              </a:lnSpc>
              <a:spcAft>
                <a:spcPts val="0"/>
              </a:spcAft>
              <a:buAutoNum type="arabicParenBoth"/>
            </a:pPr>
            <a:endParaRPr lang="el-GR" sz="1700" dirty="0" smtClean="0">
              <a:latin typeface="Cambria" panose="02040503050406030204" pitchFamily="18" charset="0"/>
              <a:ea typeface="Batang"/>
            </a:endParaRPr>
          </a:p>
          <a:p>
            <a:pPr marL="342900" indent="-342900" algn="just">
              <a:lnSpc>
                <a:spcPct val="150000"/>
              </a:lnSpc>
              <a:spcAft>
                <a:spcPts val="0"/>
              </a:spcAft>
              <a:buAutoNum type="arabicParenBoth"/>
            </a:pPr>
            <a:r>
              <a:rPr lang="el-GR" sz="1700" dirty="0">
                <a:latin typeface="Cambria" panose="02040503050406030204" pitchFamily="18" charset="0"/>
              </a:rPr>
              <a:t>Αρνείται ή παραλείπει να παραχωρήσει στην Αρχή απρόσκοπτη πρόσβαση σε πληροφορίες, έγγραφα, βιβλία, ηλεκτρονικές βάσεις δεδομένων και </a:t>
            </a:r>
            <a:r>
              <a:rPr lang="el-GR" sz="1700" dirty="0" smtClean="0">
                <a:latin typeface="Cambria" panose="02040503050406030204" pitchFamily="18" charset="0"/>
              </a:rPr>
              <a:t>αρχεία της δημόσιας υπηρεσίας, για </a:t>
            </a:r>
            <a:r>
              <a:rPr lang="el-GR" sz="1700" dirty="0">
                <a:latin typeface="Cambria" panose="02040503050406030204" pitchFamily="18" charset="0"/>
              </a:rPr>
              <a:t>θέματα που αφορούν τη διάπραξη αδικήματος διαφθοράς και απάτης ή  με οποιοδήποτε άλλο τρόπο παρεμποδίζει ή παρακωλύει την διεξαγωγή </a:t>
            </a:r>
            <a:r>
              <a:rPr lang="el-GR" sz="1700" dirty="0" smtClean="0">
                <a:latin typeface="Cambria" panose="02040503050406030204" pitchFamily="18" charset="0"/>
              </a:rPr>
              <a:t>του </a:t>
            </a:r>
            <a:r>
              <a:rPr lang="el-GR" sz="1700" dirty="0">
                <a:latin typeface="Cambria" panose="02040503050406030204" pitchFamily="18" charset="0"/>
              </a:rPr>
              <a:t>ερευνητικού έργου της </a:t>
            </a:r>
            <a:r>
              <a:rPr lang="el-GR" sz="1700" dirty="0" smtClean="0">
                <a:latin typeface="Cambria" panose="02040503050406030204" pitchFamily="18" charset="0"/>
              </a:rPr>
              <a:t>Αρχής είναι </a:t>
            </a:r>
            <a:r>
              <a:rPr lang="el-GR" sz="1700" dirty="0">
                <a:latin typeface="Cambria" panose="02040503050406030204" pitchFamily="18" charset="0"/>
              </a:rPr>
              <a:t>ένοχο αδικήματος και σε περίπτωση καταδίκης του, υπόκειται σε φυλάκιση που δεν υπερβαίνει το ένα (1) έτος και σε χρηματική ποινή που δεν υπερβαίνει τις </a:t>
            </a:r>
            <a:r>
              <a:rPr lang="el-GR" sz="1700" dirty="0" smtClean="0">
                <a:latin typeface="Cambria" panose="02040503050406030204" pitchFamily="18" charset="0"/>
              </a:rPr>
              <a:t>€10.000</a:t>
            </a:r>
            <a:r>
              <a:rPr lang="el-GR" dirty="0" smtClean="0"/>
              <a:t>.</a:t>
            </a:r>
            <a:endParaRPr lang="en-GB" sz="1700" dirty="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391291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331" y="582772"/>
            <a:ext cx="6241816" cy="399572"/>
          </a:xfrm>
        </p:spPr>
        <p:txBody>
          <a:bodyPr>
            <a:noAutofit/>
          </a:bodyPr>
          <a:lstStyle/>
          <a:p>
            <a:r>
              <a:rPr lang="el-GR" sz="2400" b="1" dirty="0" smtClean="0">
                <a:latin typeface="Cambria" panose="02040503050406030204" pitchFamily="18" charset="0"/>
              </a:rPr>
              <a:t>Εισαγωγή</a:t>
            </a:r>
            <a:endParaRPr lang="en-GB" sz="2400" b="1" dirty="0">
              <a:latin typeface="Cambria" panose="02040503050406030204" pitchFamily="18" charset="0"/>
            </a:endParaRPr>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388" t="131" r="5388" b="131"/>
          <a:stretch/>
        </p:blipFill>
        <p:spPr>
          <a:xfrm>
            <a:off x="9283959" y="1166327"/>
            <a:ext cx="2547257" cy="4096864"/>
          </a:xfrm>
        </p:spPr>
      </p:pic>
      <p:sp>
        <p:nvSpPr>
          <p:cNvPr id="4" name="Text Placeholder 3"/>
          <p:cNvSpPr>
            <a:spLocks noGrp="1"/>
          </p:cNvSpPr>
          <p:nvPr>
            <p:ph type="body" sz="half" idx="2"/>
          </p:nvPr>
        </p:nvSpPr>
        <p:spPr>
          <a:xfrm>
            <a:off x="1668831" y="1063778"/>
            <a:ext cx="7116816" cy="4926562"/>
          </a:xfrm>
        </p:spPr>
        <p:txBody>
          <a:bodyPr>
            <a:noAutofit/>
          </a:bodyPr>
          <a:lstStyle/>
          <a:p>
            <a:pPr>
              <a:lnSpc>
                <a:spcPct val="150000"/>
              </a:lnSpc>
            </a:pPr>
            <a:r>
              <a:rPr lang="el-GR" sz="1700" b="1" dirty="0" smtClean="0">
                <a:latin typeface="Cambria" panose="02040503050406030204" pitchFamily="18" charset="0"/>
              </a:rPr>
              <a:t>Αποφασιστικότητα στη λήψη μέτρων κατά της διαφθοράς</a:t>
            </a:r>
          </a:p>
          <a:p>
            <a:pPr>
              <a:lnSpc>
                <a:spcPct val="150000"/>
              </a:lnSpc>
            </a:pPr>
            <a:endParaRPr lang="el-GR" sz="1700" b="1" dirty="0">
              <a:latin typeface="Cambria" panose="02040503050406030204" pitchFamily="18" charset="0"/>
            </a:endParaRPr>
          </a:p>
          <a:p>
            <a:pPr algn="just">
              <a:lnSpc>
                <a:spcPct val="150000"/>
              </a:lnSpc>
            </a:pPr>
            <a:r>
              <a:rPr lang="el-GR" sz="1700" dirty="0" smtClean="0">
                <a:latin typeface="Cambria" panose="02040503050406030204" pitchFamily="18" charset="0"/>
              </a:rPr>
              <a:t>Λάβαμε υπόψιν και </a:t>
            </a:r>
            <a:r>
              <a:rPr lang="el-GR" sz="1700" b="1" dirty="0" smtClean="0">
                <a:latin typeface="Cambria" panose="02040503050406030204" pitchFamily="18" charset="0"/>
              </a:rPr>
              <a:t>συμμορφωθήκαμε</a:t>
            </a:r>
            <a:r>
              <a:rPr lang="el-GR" sz="1700" dirty="0" smtClean="0">
                <a:latin typeface="Cambria" panose="02040503050406030204" pitchFamily="18" charset="0"/>
              </a:rPr>
              <a:t> </a:t>
            </a:r>
            <a:r>
              <a:rPr lang="el-GR" sz="1700" b="1" dirty="0" smtClean="0">
                <a:latin typeface="Cambria" panose="02040503050406030204" pitchFamily="18" charset="0"/>
              </a:rPr>
              <a:t>για πρώτη φορά </a:t>
            </a:r>
            <a:r>
              <a:rPr lang="el-GR" sz="1700" dirty="0" smtClean="0">
                <a:latin typeface="Cambria" panose="02040503050406030204" pitchFamily="18" charset="0"/>
              </a:rPr>
              <a:t>με συστάσεις Ευρωπαϊκών και Διεθνών Οργανισμών.</a:t>
            </a:r>
            <a:endParaRPr lang="el-GR" sz="1700" dirty="0">
              <a:latin typeface="Cambria" panose="02040503050406030204" pitchFamily="18" charset="0"/>
            </a:endParaRPr>
          </a:p>
          <a:p>
            <a:pPr algn="just">
              <a:lnSpc>
                <a:spcPct val="150000"/>
              </a:lnSpc>
            </a:pPr>
            <a:r>
              <a:rPr lang="el-GR" sz="1700" dirty="0" smtClean="0">
                <a:latin typeface="Cambria" panose="02040503050406030204" pitchFamily="18" charset="0"/>
              </a:rPr>
              <a:t>Στην 17η γενική έκθεση δραστηριοτήτων της Ομάδας Κρατών κατά της Διαφθοράς (GRECO), που υιοθετήθηκε το Μάρτιο 2017, καταγράφεται η </a:t>
            </a:r>
            <a:r>
              <a:rPr lang="el-GR" sz="1700" b="1" dirty="0" smtClean="0">
                <a:latin typeface="Cambria" panose="02040503050406030204" pitchFamily="18" charset="0"/>
              </a:rPr>
              <a:t>πρόοδος της Κύπρου </a:t>
            </a:r>
            <a:r>
              <a:rPr lang="el-GR" sz="1700" dirty="0" smtClean="0">
                <a:latin typeface="Cambria" panose="02040503050406030204" pitchFamily="18" charset="0"/>
              </a:rPr>
              <a:t>στην υλοποίηση των συστάσεων. Αφού μεσολάβησαν τέσσερις εκθέσεις συμμόρφωσης, η Κύπρος έχει πλέον εφαρμόσει πολλές από τις συστάσεις της GRECO και </a:t>
            </a:r>
            <a:r>
              <a:rPr lang="el-GR" sz="1700" b="1" dirty="0" smtClean="0">
                <a:latin typeface="Cambria" panose="02040503050406030204" pitchFamily="18" charset="0"/>
              </a:rPr>
              <a:t>η υλοποίηση των συστάσεων αγγίζει την πλήρη συμμόρφωση</a:t>
            </a:r>
            <a:r>
              <a:rPr lang="el-GR" sz="1700" dirty="0" smtClean="0">
                <a:latin typeface="Cambria" panose="02040503050406030204" pitchFamily="18" charset="0"/>
              </a:rPr>
              <a:t>.</a:t>
            </a:r>
          </a:p>
        </p:txBody>
      </p:sp>
      <p:sp>
        <p:nvSpPr>
          <p:cNvPr id="11" name="Slide Number Placeholder 10"/>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294702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20</a:t>
            </a:fld>
            <a:endParaRPr lang="en-US" dirty="0"/>
          </a:p>
        </p:txBody>
      </p:sp>
      <p:sp>
        <p:nvSpPr>
          <p:cNvPr id="3" name="Rectangle 2"/>
          <p:cNvSpPr/>
          <p:nvPr/>
        </p:nvSpPr>
        <p:spPr>
          <a:xfrm>
            <a:off x="1598448" y="809496"/>
            <a:ext cx="10049854" cy="3785652"/>
          </a:xfrm>
          <a:prstGeom prst="rect">
            <a:avLst/>
          </a:prstGeom>
        </p:spPr>
        <p:txBody>
          <a:bodyPr wrap="square">
            <a:spAutoFit/>
          </a:bodyPr>
          <a:lstStyle/>
          <a:p>
            <a:pPr algn="ctr">
              <a:lnSpc>
                <a:spcPct val="150000"/>
              </a:lnSpc>
            </a:pPr>
            <a:r>
              <a:rPr lang="el-GR" sz="2400" b="1" dirty="0" smtClean="0">
                <a:latin typeface="Cambria" panose="02040503050406030204" pitchFamily="18" charset="0"/>
                <a:ea typeface="Batang"/>
              </a:rPr>
              <a:t>Τήρηση μητρώου</a:t>
            </a:r>
          </a:p>
          <a:p>
            <a:pPr algn="just">
              <a:lnSpc>
                <a:spcPct val="150000"/>
              </a:lnSpc>
            </a:pPr>
            <a:endParaRPr lang="el-GR" sz="1700" dirty="0" smtClean="0">
              <a:latin typeface="Cambria" panose="02040503050406030204" pitchFamily="18" charset="0"/>
              <a:ea typeface="Batang"/>
            </a:endParaRPr>
          </a:p>
          <a:p>
            <a:pPr algn="just">
              <a:lnSpc>
                <a:spcPct val="150000"/>
              </a:lnSpc>
            </a:pPr>
            <a:r>
              <a:rPr lang="el-GR" sz="1700" dirty="0" smtClean="0">
                <a:latin typeface="Cambria" panose="02040503050406030204" pitchFamily="18" charset="0"/>
                <a:ea typeface="Batang"/>
              </a:rPr>
              <a:t>Η </a:t>
            </a:r>
            <a:r>
              <a:rPr lang="el-GR" sz="1700" dirty="0">
                <a:latin typeface="Cambria" panose="02040503050406030204" pitchFamily="18" charset="0"/>
                <a:ea typeface="Batang"/>
              </a:rPr>
              <a:t>Αρχή τηρεί μητρώο για τις υποθέσεις παραπόνων και ισχυρισμών που της υποβάλλονται ή ανατίθενται ή περιέχονται εις γνώσιν της, δυνάμει του παρόντος Νόμου, ή τις οποίες διερεύνησε ή διερευνά, δυνάμει αυτού, και καταγράφει για τις μεν υποθέσεις των οποίων </a:t>
            </a:r>
            <a:r>
              <a:rPr lang="el-GR" sz="1700" dirty="0" smtClean="0">
                <a:latin typeface="Cambria" panose="02040503050406030204" pitchFamily="18" charset="0"/>
                <a:ea typeface="Batang"/>
              </a:rPr>
              <a:t>ολοκληρώθηκε </a:t>
            </a:r>
            <a:r>
              <a:rPr lang="el-GR" sz="1700" dirty="0">
                <a:latin typeface="Cambria" panose="02040503050406030204" pitchFamily="18" charset="0"/>
                <a:ea typeface="Batang"/>
              </a:rPr>
              <a:t>η διερεύνηση τα αποτελέσματα της, για τις δε υποθέσεις των οποίων δεν άρχισε ή ολοκληρώθηκε η διερεύνηση το στάδιο στο οποίο βρίσκεται εκάστοτε το θέμα. Σε περίπτωση δε που για οποιοδήποτε λόγο </a:t>
            </a:r>
            <a:r>
              <a:rPr lang="el-GR" sz="1700" dirty="0">
                <a:latin typeface="Cambria" panose="02040503050406030204" pitchFamily="18" charset="0"/>
              </a:rPr>
              <a:t>που αναφέρεται στον παρόντα Νόμο δεν μπορεί να διεξαχθεί ή να αρχίσει ή να συνεχίσει η διερεύνηση, το γεγονός και ο λόγος καταγράφονται στο μητρώο.</a:t>
            </a:r>
            <a:endParaRPr lang="en-GB" sz="1700"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0527" y="4426720"/>
            <a:ext cx="2097024" cy="1681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0218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21</a:t>
            </a:fld>
            <a:endParaRPr lang="en-US" dirty="0"/>
          </a:p>
        </p:txBody>
      </p:sp>
      <p:sp>
        <p:nvSpPr>
          <p:cNvPr id="3" name="Rectangle 2"/>
          <p:cNvSpPr/>
          <p:nvPr/>
        </p:nvSpPr>
        <p:spPr>
          <a:xfrm>
            <a:off x="1512170" y="817954"/>
            <a:ext cx="9879648" cy="2308324"/>
          </a:xfrm>
          <a:prstGeom prst="rect">
            <a:avLst/>
          </a:prstGeom>
        </p:spPr>
        <p:txBody>
          <a:bodyPr wrap="square">
            <a:spAutoFit/>
          </a:bodyPr>
          <a:lstStyle/>
          <a:p>
            <a:pPr algn="ctr">
              <a:lnSpc>
                <a:spcPct val="150000"/>
              </a:lnSpc>
              <a:spcAft>
                <a:spcPts val="0"/>
              </a:spcAft>
            </a:pPr>
            <a:r>
              <a:rPr lang="el-GR" sz="2400" b="1" dirty="0" smtClean="0">
                <a:latin typeface="Cambria" panose="02040503050406030204" pitchFamily="18" charset="0"/>
                <a:ea typeface="Batang"/>
              </a:rPr>
              <a:t>Ανεξαρτησία Αρχής</a:t>
            </a:r>
            <a:endParaRPr lang="en-GB" sz="2400" b="1" dirty="0" smtClean="0">
              <a:latin typeface="Cambria" panose="02040503050406030204" pitchFamily="18" charset="0"/>
              <a:ea typeface="Batang"/>
            </a:endParaRPr>
          </a:p>
          <a:p>
            <a:pPr algn="just">
              <a:lnSpc>
                <a:spcPct val="150000"/>
              </a:lnSpc>
              <a:spcAft>
                <a:spcPts val="0"/>
              </a:spcAft>
            </a:pPr>
            <a:endParaRPr lang="en-GB" dirty="0">
              <a:latin typeface="Arial" panose="020B0604020202020204" pitchFamily="34" charset="0"/>
              <a:ea typeface="Batang"/>
            </a:endParaRPr>
          </a:p>
          <a:p>
            <a:pPr algn="just">
              <a:lnSpc>
                <a:spcPct val="150000"/>
              </a:lnSpc>
              <a:spcAft>
                <a:spcPts val="0"/>
              </a:spcAft>
            </a:pPr>
            <a:r>
              <a:rPr lang="en-GB" dirty="0" smtClean="0">
                <a:latin typeface="Cambria" panose="02040503050406030204" pitchFamily="18" charset="0"/>
                <a:ea typeface="Batang"/>
              </a:rPr>
              <a:t>H</a:t>
            </a:r>
            <a:r>
              <a:rPr lang="el-GR" dirty="0" smtClean="0">
                <a:latin typeface="Cambria" panose="02040503050406030204" pitchFamily="18" charset="0"/>
                <a:ea typeface="Batang"/>
              </a:rPr>
              <a:t> </a:t>
            </a:r>
            <a:r>
              <a:rPr lang="el-GR" dirty="0">
                <a:latin typeface="Cambria" panose="02040503050406030204" pitchFamily="18" charset="0"/>
                <a:ea typeface="Batang"/>
              </a:rPr>
              <a:t>Αρχή και το προσωπικό του Γραφείου της δεν ζητούν ούτε επιδέχονται οδηγίες από την Κυβέρνηση της Δημοκρατίας ή οποιαδήποτε όργανα ή αρχές που λειτουργούν δυνάμει νόμου, κατά την εκτέλεση των αρμοδιοτήτων </a:t>
            </a:r>
            <a:r>
              <a:rPr lang="el-GR" dirty="0" smtClean="0">
                <a:latin typeface="Cambria" panose="02040503050406030204" pitchFamily="18" charset="0"/>
                <a:ea typeface="Batang"/>
              </a:rPr>
              <a:t>τους.</a:t>
            </a:r>
            <a:endParaRPr lang="en-GB" dirty="0">
              <a:latin typeface="Cambria" panose="02040503050406030204" pitchFamily="18" charset="0"/>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935" y="3443955"/>
            <a:ext cx="5140966" cy="2381250"/>
          </a:xfrm>
          <a:prstGeom prst="rect">
            <a:avLst/>
          </a:prstGeom>
          <a:ln>
            <a:noFill/>
          </a:ln>
          <a:effectLst>
            <a:softEdge rad="112500"/>
          </a:effectLst>
        </p:spPr>
      </p:pic>
    </p:spTree>
    <p:extLst>
      <p:ext uri="{BB962C8B-B14F-4D97-AF65-F5344CB8AC3E}">
        <p14:creationId xmlns:p14="http://schemas.microsoft.com/office/powerpoint/2010/main" val="4076429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22</a:t>
            </a:fld>
            <a:endParaRPr lang="en-US" dirty="0"/>
          </a:p>
        </p:txBody>
      </p:sp>
      <p:sp>
        <p:nvSpPr>
          <p:cNvPr id="3" name="Rectangle 2"/>
          <p:cNvSpPr/>
          <p:nvPr/>
        </p:nvSpPr>
        <p:spPr>
          <a:xfrm>
            <a:off x="1660675" y="187464"/>
            <a:ext cx="10143858" cy="6070893"/>
          </a:xfrm>
          <a:prstGeom prst="rect">
            <a:avLst/>
          </a:prstGeom>
        </p:spPr>
        <p:txBody>
          <a:bodyPr wrap="square">
            <a:spAutoFit/>
          </a:bodyPr>
          <a:lstStyle/>
          <a:p>
            <a:pPr algn="ctr">
              <a:lnSpc>
                <a:spcPct val="150000"/>
              </a:lnSpc>
            </a:pPr>
            <a:r>
              <a:rPr lang="el-GR" b="1" dirty="0">
                <a:latin typeface="Cambria" panose="02040503050406030204" pitchFamily="18" charset="0"/>
              </a:rPr>
              <a:t>Νομοσχέδιο με τίτλο</a:t>
            </a:r>
          </a:p>
          <a:p>
            <a:pPr algn="ctr">
              <a:lnSpc>
                <a:spcPct val="150000"/>
              </a:lnSpc>
            </a:pPr>
            <a:r>
              <a:rPr lang="el-GR" b="1" dirty="0">
                <a:latin typeface="Cambria" panose="02040503050406030204" pitchFamily="18" charset="0"/>
              </a:rPr>
              <a:t>«Ο περί </a:t>
            </a:r>
            <a:r>
              <a:rPr lang="el-GR" b="1" dirty="0" smtClean="0">
                <a:latin typeface="Cambria" panose="02040503050406030204" pitchFamily="18" charset="0"/>
              </a:rPr>
              <a:t>της Διαφάνειας στις Διαδικασίες Λήψης Δημοσίων Αποφάσεων και Συναφών Θεμάτων Νόμος του </a:t>
            </a:r>
            <a:r>
              <a:rPr lang="el-GR" b="1" dirty="0">
                <a:latin typeface="Cambria" panose="02040503050406030204" pitchFamily="18" charset="0"/>
              </a:rPr>
              <a:t>2017</a:t>
            </a:r>
            <a:r>
              <a:rPr lang="el-GR" b="1" dirty="0" smtClean="0">
                <a:latin typeface="Cambria" panose="02040503050406030204" pitchFamily="18" charset="0"/>
              </a:rPr>
              <a:t>»</a:t>
            </a:r>
          </a:p>
          <a:p>
            <a:pPr algn="ctr">
              <a:lnSpc>
                <a:spcPct val="150000"/>
              </a:lnSpc>
            </a:pPr>
            <a:endParaRPr lang="el-GR" b="1" dirty="0">
              <a:latin typeface="Cambria" panose="02040503050406030204" pitchFamily="18" charset="0"/>
            </a:endParaRPr>
          </a:p>
          <a:p>
            <a:pPr marL="285750" indent="-285750" algn="just">
              <a:lnSpc>
                <a:spcPct val="150000"/>
              </a:lnSpc>
              <a:buFont typeface="Wingdings" panose="05000000000000000000" pitchFamily="2" charset="2"/>
              <a:buChar char="v"/>
            </a:pPr>
            <a:r>
              <a:rPr lang="el-GR" sz="1700" dirty="0" smtClean="0">
                <a:latin typeface="Cambria" panose="02040503050406030204" pitchFamily="18" charset="0"/>
              </a:rPr>
              <a:t>Σκοπός του Νόμου είναι η λογοδοσία και διασφάλιση της διαφάνειας στις διαδικασίες λήψης δημοσίων αποφάσεων που αφορούν την εκτελεστική και νομοθετική εξουσία, εξαιρουμένων των δημοσίων συμβάσεων και ατομικών δικαιωμάτων (π.χ. άδειες οικοδομής). </a:t>
            </a:r>
          </a:p>
          <a:p>
            <a:pPr marL="285750" indent="-285750" algn="just">
              <a:lnSpc>
                <a:spcPct val="150000"/>
              </a:lnSpc>
              <a:buFont typeface="Wingdings" panose="05000000000000000000" pitchFamily="2" charset="2"/>
              <a:buChar char="v"/>
            </a:pPr>
            <a:endParaRPr lang="el-GR" sz="1700" dirty="0" smtClean="0">
              <a:latin typeface="Cambria" panose="02040503050406030204" pitchFamily="18" charset="0"/>
            </a:endParaRPr>
          </a:p>
          <a:p>
            <a:pPr marL="285750" indent="-285750" algn="just">
              <a:lnSpc>
                <a:spcPct val="150000"/>
              </a:lnSpc>
              <a:buFont typeface="Wingdings" panose="05000000000000000000" pitchFamily="2" charset="2"/>
              <a:buChar char="v"/>
            </a:pPr>
            <a:r>
              <a:rPr lang="el-GR" sz="1700" dirty="0" smtClean="0">
                <a:latin typeface="Cambria" panose="02040503050406030204" pitchFamily="18" charset="0"/>
              </a:rPr>
              <a:t>Η προτεινόμενη νομοθεσία συμπληρώνει το πλαίσιο πρόληψης και ελέγχου φαινομένων διαφθοράς στις διαδικασίες αυτές, δεν επεκτείνεται στις δημόσιες συμβάσεις που ρυθμίζονται επαρκώς από νόμο και τις ατομικές αποφάσεις που ελέγχονται από το δικαστήριο   </a:t>
            </a:r>
            <a:endParaRPr lang="el-GR" sz="1700" dirty="0">
              <a:latin typeface="Cambria" panose="02040503050406030204" pitchFamily="18" charset="0"/>
            </a:endParaRPr>
          </a:p>
          <a:p>
            <a:pPr marL="285750" indent="-285750" algn="just">
              <a:lnSpc>
                <a:spcPct val="150000"/>
              </a:lnSpc>
              <a:buFont typeface="Wingdings" panose="05000000000000000000" pitchFamily="2" charset="2"/>
              <a:buChar char="v"/>
            </a:pPr>
            <a:endParaRPr lang="el-GR" sz="1700" dirty="0" smtClean="0">
              <a:latin typeface="Cambria" panose="02040503050406030204" pitchFamily="18" charset="0"/>
            </a:endParaRPr>
          </a:p>
          <a:p>
            <a:pPr marL="285750" indent="-285750" algn="just">
              <a:lnSpc>
                <a:spcPct val="150000"/>
              </a:lnSpc>
              <a:buFont typeface="Wingdings" panose="05000000000000000000" pitchFamily="2" charset="2"/>
              <a:buChar char="v"/>
            </a:pPr>
            <a:r>
              <a:rPr lang="el-GR" sz="1700" dirty="0" smtClean="0">
                <a:latin typeface="Cambria" panose="02040503050406030204" pitchFamily="18" charset="0"/>
              </a:rPr>
              <a:t> Ως αρμόδια Αρχή για την εφαρμογή του Νόμου ορίζεται η Ανεξάρτητη Αρχή κατά της Διαφθοράς η οποία καταρτίζει μητρώο με την ονομασία «Μητρώο Εγγραφής», στο </a:t>
            </a:r>
            <a:r>
              <a:rPr lang="el-GR" sz="1700" dirty="0">
                <a:latin typeface="Cambria" panose="02040503050406030204" pitchFamily="18" charset="0"/>
              </a:rPr>
              <a:t>οποίο </a:t>
            </a:r>
            <a:r>
              <a:rPr lang="el-GR" sz="1700" dirty="0" smtClean="0">
                <a:latin typeface="Cambria" panose="02040503050406030204" pitchFamily="18" charset="0"/>
              </a:rPr>
              <a:t>εγγράφεται κάθε πρόσωπο </a:t>
            </a:r>
            <a:r>
              <a:rPr lang="el-GR" sz="1700" dirty="0">
                <a:latin typeface="Cambria" panose="02040503050406030204" pitchFamily="18" charset="0"/>
              </a:rPr>
              <a:t>το οποίο προτίθεται να εμπλακεί </a:t>
            </a:r>
            <a:r>
              <a:rPr lang="el-GR" sz="1700" dirty="0" smtClean="0">
                <a:latin typeface="Cambria" panose="02040503050406030204" pitchFamily="18" charset="0"/>
              </a:rPr>
              <a:t>σε τέτοιες διαδικασίες .</a:t>
            </a:r>
          </a:p>
        </p:txBody>
      </p:sp>
    </p:spTree>
    <p:extLst>
      <p:ext uri="{BB962C8B-B14F-4D97-AF65-F5344CB8AC3E}">
        <p14:creationId xmlns:p14="http://schemas.microsoft.com/office/powerpoint/2010/main" val="3975668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23</a:t>
            </a:fld>
            <a:endParaRPr lang="en-US" dirty="0"/>
          </a:p>
        </p:txBody>
      </p:sp>
      <p:sp>
        <p:nvSpPr>
          <p:cNvPr id="3" name="Rectangle 2"/>
          <p:cNvSpPr/>
          <p:nvPr/>
        </p:nvSpPr>
        <p:spPr>
          <a:xfrm>
            <a:off x="1705757" y="153824"/>
            <a:ext cx="10335267" cy="6093976"/>
          </a:xfrm>
          <a:prstGeom prst="rect">
            <a:avLst/>
          </a:prstGeom>
        </p:spPr>
        <p:txBody>
          <a:bodyPr wrap="square">
            <a:spAutoFit/>
          </a:bodyPr>
          <a:lstStyle/>
          <a:p>
            <a:pPr algn="ctr">
              <a:lnSpc>
                <a:spcPct val="150000"/>
              </a:lnSpc>
            </a:pPr>
            <a:r>
              <a:rPr lang="el-GR" sz="2400" b="1" dirty="0" smtClean="0">
                <a:latin typeface="Cambria" panose="02040503050406030204" pitchFamily="18" charset="0"/>
              </a:rPr>
              <a:t>Εγγραφή στο Μητρώο Εγγραφής</a:t>
            </a:r>
          </a:p>
          <a:p>
            <a:pPr algn="ctr">
              <a:lnSpc>
                <a:spcPct val="150000"/>
              </a:lnSpc>
            </a:pPr>
            <a:endParaRPr lang="el-GR" sz="1200" b="1" dirty="0" smtClean="0">
              <a:latin typeface="Cambria" panose="02040503050406030204" pitchFamily="18" charset="0"/>
            </a:endParaRPr>
          </a:p>
          <a:p>
            <a:pPr algn="just">
              <a:lnSpc>
                <a:spcPct val="150000"/>
              </a:lnSpc>
            </a:pPr>
            <a:r>
              <a:rPr lang="el-GR" sz="1600" dirty="0" smtClean="0">
                <a:latin typeface="Cambria" panose="02040503050406030204" pitchFamily="18" charset="0"/>
              </a:rPr>
              <a:t>Η εγγραφή στο Μητρώο γίνεται μετά από αίτηση από τον ενδιαφερόμενο για να εμπλακεί στις διαδικασίες αυτές, η οποία αποτελεί αναγκαία προϋπόθεση, και για το σκοπό υποβάλλει τα προσωπικά του στοιχεία και  την ομάδα ειδικού ενδιαφέροντος που αντιπροσωπεύει και τους τομείς δραστηριοποίησης του</a:t>
            </a:r>
          </a:p>
          <a:p>
            <a:pPr algn="just">
              <a:lnSpc>
                <a:spcPct val="150000"/>
              </a:lnSpc>
            </a:pPr>
            <a:endParaRPr lang="el-GR" sz="1600" dirty="0" smtClean="0">
              <a:latin typeface="Cambria" panose="02040503050406030204" pitchFamily="18" charset="0"/>
            </a:endParaRPr>
          </a:p>
          <a:p>
            <a:pPr algn="just">
              <a:lnSpc>
                <a:spcPct val="150000"/>
              </a:lnSpc>
            </a:pPr>
            <a:r>
              <a:rPr lang="el-GR" sz="1600" dirty="0" smtClean="0">
                <a:latin typeface="Cambria" panose="02040503050406030204" pitchFamily="18" charset="0"/>
              </a:rPr>
              <a:t>Στις περιπτώσεις που ο αντιπρόσωπος ή η ομάδα ειδικού ενδιαφέροντος είναι νομικό πρόσωπο τότε είναι υποχρεωμένο να  δηλώσει τα στοιχεία των πραγματικών δικαιούχων και των προσώπων που πραγματικά ελέγχουν αυτό.</a:t>
            </a:r>
          </a:p>
          <a:p>
            <a:pPr algn="just">
              <a:lnSpc>
                <a:spcPct val="150000"/>
              </a:lnSpc>
            </a:pPr>
            <a:endParaRPr lang="el-GR" sz="1600" dirty="0" smtClean="0">
              <a:latin typeface="Cambria" panose="02040503050406030204" pitchFamily="18" charset="0"/>
            </a:endParaRPr>
          </a:p>
          <a:p>
            <a:pPr algn="just">
              <a:lnSpc>
                <a:spcPct val="150000"/>
              </a:lnSpc>
            </a:pPr>
            <a:r>
              <a:rPr lang="el-GR" sz="1600" dirty="0" smtClean="0">
                <a:latin typeface="Cambria" panose="02040503050406030204" pitchFamily="18" charset="0"/>
              </a:rPr>
              <a:t>Για την εγγραφή επιβάλλονται κριτήρια που σχετίζονται με την αξιοπιστία του </a:t>
            </a:r>
            <a:r>
              <a:rPr lang="el-GR" sz="1600" dirty="0" err="1" smtClean="0">
                <a:latin typeface="Cambria" panose="02040503050406030204" pitchFamily="18" charset="0"/>
              </a:rPr>
              <a:t>αιτητή</a:t>
            </a:r>
            <a:r>
              <a:rPr lang="el-GR" sz="1600" dirty="0" smtClean="0">
                <a:latin typeface="Cambria" panose="02040503050406030204" pitchFamily="18" charset="0"/>
              </a:rPr>
              <a:t> και διαγράφεται σε περίπτωση καταδίκης του για αδικήματα που σχετίζονται με πράξεις διαφθοράς ή νομιμοποίησης εσόδων από παράνομες δραστηριότητες</a:t>
            </a:r>
          </a:p>
          <a:p>
            <a:pPr algn="just">
              <a:lnSpc>
                <a:spcPct val="150000"/>
              </a:lnSpc>
            </a:pPr>
            <a:endParaRPr lang="el-GR" sz="1600" dirty="0">
              <a:latin typeface="Cambria" panose="02040503050406030204" pitchFamily="18" charset="0"/>
            </a:endParaRPr>
          </a:p>
          <a:p>
            <a:pPr algn="just">
              <a:lnSpc>
                <a:spcPct val="150000"/>
              </a:lnSpc>
            </a:pPr>
            <a:r>
              <a:rPr lang="el-GR" sz="1600" dirty="0" smtClean="0">
                <a:latin typeface="Cambria" panose="02040503050406030204" pitchFamily="18" charset="0"/>
              </a:rPr>
              <a:t>Στα πλαίσια ελέγχου των εγγεγραμμένων προσώπων οι τελευταίοι κάθε χρόνο υποβάλλουν έκθεση με αναφορά σε όλες τις δραστηριότητες ή επαφές τους με αξιωματούχους στις δημόσιες διαδικασίες. </a:t>
            </a:r>
          </a:p>
        </p:txBody>
      </p:sp>
    </p:spTree>
    <p:extLst>
      <p:ext uri="{BB962C8B-B14F-4D97-AF65-F5344CB8AC3E}">
        <p14:creationId xmlns:p14="http://schemas.microsoft.com/office/powerpoint/2010/main" val="997622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24</a:t>
            </a:fld>
            <a:endParaRPr lang="en-US" dirty="0"/>
          </a:p>
        </p:txBody>
      </p:sp>
      <p:sp>
        <p:nvSpPr>
          <p:cNvPr id="3" name="Rectangle 2"/>
          <p:cNvSpPr/>
          <p:nvPr/>
        </p:nvSpPr>
        <p:spPr>
          <a:xfrm>
            <a:off x="1760818" y="416302"/>
            <a:ext cx="10109675" cy="5355312"/>
          </a:xfrm>
          <a:prstGeom prst="rect">
            <a:avLst/>
          </a:prstGeom>
        </p:spPr>
        <p:txBody>
          <a:bodyPr wrap="square">
            <a:spAutoFit/>
          </a:bodyPr>
          <a:lstStyle/>
          <a:p>
            <a:pPr algn="ctr">
              <a:lnSpc>
                <a:spcPct val="150000"/>
              </a:lnSpc>
            </a:pPr>
            <a:r>
              <a:rPr lang="el-GR" sz="2400" b="1" dirty="0" smtClean="0">
                <a:latin typeface="Cambria" panose="02040503050406030204" pitchFamily="18" charset="0"/>
              </a:rPr>
              <a:t>Δικαιώματα και υποχρεώσεις εμπλεκόμενων προσώπων</a:t>
            </a:r>
          </a:p>
          <a:p>
            <a:pPr algn="just">
              <a:lnSpc>
                <a:spcPct val="150000"/>
              </a:lnSpc>
            </a:pPr>
            <a:endParaRPr lang="el-GR" sz="1700" dirty="0">
              <a:latin typeface="Cambria" panose="02040503050406030204" pitchFamily="18" charset="0"/>
            </a:endParaRPr>
          </a:p>
          <a:p>
            <a:pPr algn="just">
              <a:lnSpc>
                <a:spcPct val="150000"/>
              </a:lnSpc>
            </a:pPr>
            <a:r>
              <a:rPr lang="el-GR" sz="1700" dirty="0" smtClean="0">
                <a:latin typeface="Cambria" panose="02040503050406030204" pitchFamily="18" charset="0"/>
              </a:rPr>
              <a:t>Κάθε εγγεγραμμένο πρόσωπο δύναται:</a:t>
            </a:r>
          </a:p>
          <a:p>
            <a:pPr marL="285750" indent="-285750" algn="just">
              <a:lnSpc>
                <a:spcPct val="150000"/>
              </a:lnSpc>
              <a:buFont typeface="Arial" panose="020B0604020202020204" pitchFamily="34" charset="0"/>
              <a:buChar char="•"/>
            </a:pPr>
            <a:r>
              <a:rPr lang="el-GR" sz="1700" dirty="0" smtClean="0">
                <a:latin typeface="Cambria" panose="02040503050406030204" pitchFamily="18" charset="0"/>
              </a:rPr>
              <a:t>να </a:t>
            </a:r>
            <a:r>
              <a:rPr lang="el-GR" sz="1700" dirty="0">
                <a:latin typeface="Cambria" panose="02040503050406030204" pitchFamily="18" charset="0"/>
              </a:rPr>
              <a:t>καλείται να λάβει μέρος </a:t>
            </a:r>
            <a:r>
              <a:rPr lang="el-GR" sz="1700" dirty="0" smtClean="0">
                <a:latin typeface="Cambria" panose="02040503050406030204" pitchFamily="18" charset="0"/>
              </a:rPr>
              <a:t>σε διαβούλευση και να λαμβάνει από αρμόδιο αξιωματούχο/υπηρεσία πληροφορίες που αφορούν συγκεκριμένη διαδικασία λήψης δημόσιας απόφασης, που σχετίζεται με τον τομέα ενδιαφέροντος που έχει δηλώσει στην Αρχή,</a:t>
            </a:r>
          </a:p>
          <a:p>
            <a:pPr algn="just">
              <a:lnSpc>
                <a:spcPct val="150000"/>
              </a:lnSpc>
            </a:pPr>
            <a:endParaRPr lang="el-GR" sz="1700" dirty="0" smtClean="0">
              <a:latin typeface="Cambria" panose="02040503050406030204" pitchFamily="18" charset="0"/>
            </a:endParaRPr>
          </a:p>
          <a:p>
            <a:pPr marL="285750" indent="-285750" algn="just">
              <a:lnSpc>
                <a:spcPct val="150000"/>
              </a:lnSpc>
              <a:buFont typeface="Arial" panose="020B0604020202020204" pitchFamily="34" charset="0"/>
              <a:buChar char="•"/>
            </a:pPr>
            <a:r>
              <a:rPr lang="el-GR" sz="1700" dirty="0" smtClean="0">
                <a:latin typeface="Cambria" panose="02040503050406030204" pitchFamily="18" charset="0"/>
              </a:rPr>
              <a:t>να ζητεί και να έχει συνάντηση με αξιωματούχο/μέλος κρατικής υπηρεσίας που έχει αρμοδιότητα ή δυνατότητα καθορισμού ή και συμβολής στην τελική έκβαση διαδικασίας λήψης δημόσιας απόφασης.</a:t>
            </a:r>
          </a:p>
          <a:p>
            <a:pPr algn="just">
              <a:lnSpc>
                <a:spcPct val="150000"/>
              </a:lnSpc>
            </a:pPr>
            <a:endParaRPr lang="el-GR" sz="1700" dirty="0" smtClean="0">
              <a:latin typeface="Cambria" panose="02040503050406030204" pitchFamily="18" charset="0"/>
            </a:endParaRPr>
          </a:p>
          <a:p>
            <a:pPr algn="just">
              <a:lnSpc>
                <a:spcPct val="150000"/>
              </a:lnSpc>
            </a:pPr>
            <a:r>
              <a:rPr lang="el-GR" sz="1700" dirty="0" smtClean="0">
                <a:latin typeface="Cambria" panose="02040503050406030204" pitchFamily="18" charset="0"/>
              </a:rPr>
              <a:t>Κατά την εμπλοκή του ως ανωτέρω:</a:t>
            </a:r>
          </a:p>
          <a:p>
            <a:pPr marL="285750" indent="-285750" algn="just">
              <a:lnSpc>
                <a:spcPct val="150000"/>
              </a:lnSpc>
              <a:buFont typeface="Arial" panose="020B0604020202020204" pitchFamily="34" charset="0"/>
              <a:buChar char="•"/>
            </a:pPr>
            <a:r>
              <a:rPr lang="el-GR" sz="1700" dirty="0" smtClean="0">
                <a:latin typeface="Cambria" panose="02040503050406030204" pitchFamily="18" charset="0"/>
              </a:rPr>
              <a:t>δηλώνει την ομάδα ειδικού ενδιαφέροντος για λογαριασμό της οποίας εμπλέκεται και αναφέρει το αντικείμενο της εμπλοκής του και το αποτέλεσμα στο οποίο αποσκοπεί   </a:t>
            </a:r>
            <a:endParaRPr lang="el-GR" sz="1700" dirty="0">
              <a:latin typeface="Cambria" panose="02040503050406030204" pitchFamily="18" charset="0"/>
            </a:endParaRPr>
          </a:p>
        </p:txBody>
      </p:sp>
    </p:spTree>
    <p:extLst>
      <p:ext uri="{BB962C8B-B14F-4D97-AF65-F5344CB8AC3E}">
        <p14:creationId xmlns:p14="http://schemas.microsoft.com/office/powerpoint/2010/main" val="3986194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Rectangle 2"/>
          <p:cNvSpPr/>
          <p:nvPr/>
        </p:nvSpPr>
        <p:spPr>
          <a:xfrm>
            <a:off x="1735180" y="583641"/>
            <a:ext cx="9913122" cy="5570756"/>
          </a:xfrm>
          <a:prstGeom prst="rect">
            <a:avLst/>
          </a:prstGeom>
        </p:spPr>
        <p:txBody>
          <a:bodyPr wrap="square">
            <a:spAutoFit/>
          </a:bodyPr>
          <a:lstStyle/>
          <a:p>
            <a:pPr algn="just">
              <a:lnSpc>
                <a:spcPct val="150000"/>
              </a:lnSpc>
              <a:spcAft>
                <a:spcPts val="1000"/>
              </a:spcAft>
            </a:pPr>
            <a:r>
              <a:rPr lang="el-GR" sz="1700"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Οι αξιωματούχοι/ μέλη κρατικής υπηρεσίας και ευρύτερου δημόσιου τομέα οφείλουν κατά την εκτέλεση των καθηκόντων τους να ενημερώνουν άμεσα και γραπτώς την Αρχή:</a:t>
            </a:r>
          </a:p>
          <a:p>
            <a:pPr algn="just">
              <a:lnSpc>
                <a:spcPct val="150000"/>
              </a:lnSpc>
              <a:spcAft>
                <a:spcPts val="1000"/>
              </a:spcAft>
            </a:pPr>
            <a:r>
              <a:rPr lang="el-GR" sz="1700" dirty="0" smtClean="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(α) για κάθε επαφή που αποπειράθηκε να έχει μαζί τους οποιοδήποτε μη εγγεγραμμένο πρόσωπο με </a:t>
            </a:r>
            <a:r>
              <a:rPr lang="el-GR" sz="1700" dirty="0">
                <a:solidFill>
                  <a:srgbClr val="000000"/>
                </a:solidFill>
                <a:latin typeface="Cambria" panose="02040503050406030204" pitchFamily="18" charset="0"/>
                <a:ea typeface="Calibri" panose="020F0502020204030204" pitchFamily="34" charset="0"/>
                <a:cs typeface="Times New Roman" panose="02020603050405020304" pitchFamily="18" charset="0"/>
              </a:rPr>
              <a:t>α</a:t>
            </a:r>
            <a:r>
              <a:rPr lang="el-GR" sz="1700" dirty="0" smtClean="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ντικείμενο διαδικασίες λήψης δημόσιων αποφάσεων,</a:t>
            </a:r>
          </a:p>
          <a:p>
            <a:pPr algn="just">
              <a:lnSpc>
                <a:spcPct val="150000"/>
              </a:lnSpc>
              <a:spcAft>
                <a:spcPts val="1000"/>
              </a:spcAft>
            </a:pPr>
            <a:r>
              <a:rPr lang="el-GR" sz="1700"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(β) για κάθε επαφή που αποπειράθηκε να έχει μαζί τους οποιοδήποτε εγγεγραμμένο πρόσωπο με αντικείμενο διαδικασίες λήψης δημόσιων αποφάσεων που σχετίζονται με τομέα άλλο από αυτό για τον οποίο δήλωσε ενδιαφέρον στην Αρχή,</a:t>
            </a:r>
          </a:p>
          <a:p>
            <a:pPr algn="just">
              <a:lnSpc>
                <a:spcPct val="150000"/>
              </a:lnSpc>
              <a:spcAft>
                <a:spcPts val="1000"/>
              </a:spcAft>
            </a:pPr>
            <a:r>
              <a:rPr lang="el-GR" sz="1700"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Η Αρχή ενημερώνεται </a:t>
            </a:r>
            <a:r>
              <a:rPr lang="el-GR" sz="1700" dirty="0" smtClean="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γραπτώς εντός δέκα (10) εργάσιμων ημερών, από την ημερομηνία που έλαβε χώρα κάθε επαφή που είχε μαζί τους εγγεγραμμένο πρόσωπο</a:t>
            </a:r>
            <a:r>
              <a:rPr lang="en-GB" sz="1700" dirty="0" smtClean="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p>
          <a:p>
            <a:pPr algn="just">
              <a:lnSpc>
                <a:spcPct val="150000"/>
              </a:lnSpc>
              <a:spcAft>
                <a:spcPts val="1000"/>
              </a:spcAft>
            </a:pPr>
            <a:endParaRPr lang="en-GB" sz="1700"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700"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700" dirty="0" smtClean="0">
              <a:solidFill>
                <a:srgbClr val="000000"/>
              </a:solidFill>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661" y="4683967"/>
            <a:ext cx="3579153" cy="1732384"/>
          </a:xfrm>
          <a:prstGeom prst="rect">
            <a:avLst/>
          </a:prstGeom>
          <a:ln>
            <a:noFill/>
          </a:ln>
          <a:effectLst>
            <a:softEdge rad="112500"/>
          </a:effectLst>
        </p:spPr>
      </p:pic>
    </p:spTree>
    <p:extLst>
      <p:ext uri="{BB962C8B-B14F-4D97-AF65-F5344CB8AC3E}">
        <p14:creationId xmlns:p14="http://schemas.microsoft.com/office/powerpoint/2010/main" val="3167565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26</a:t>
            </a:fld>
            <a:endParaRPr lang="en-US" dirty="0"/>
          </a:p>
        </p:txBody>
      </p:sp>
      <p:sp>
        <p:nvSpPr>
          <p:cNvPr id="3" name="Rectangle 2"/>
          <p:cNvSpPr/>
          <p:nvPr/>
        </p:nvSpPr>
        <p:spPr>
          <a:xfrm>
            <a:off x="1677068" y="818299"/>
            <a:ext cx="10032763" cy="4892365"/>
          </a:xfrm>
          <a:prstGeom prst="rect">
            <a:avLst/>
          </a:prstGeom>
        </p:spPr>
        <p:txBody>
          <a:bodyPr wrap="square">
            <a:spAutoFit/>
          </a:bodyPr>
          <a:lstStyle/>
          <a:p>
            <a:pPr algn="ctr">
              <a:lnSpc>
                <a:spcPct val="115000"/>
              </a:lnSpc>
              <a:spcAft>
                <a:spcPts val="1000"/>
              </a:spcAft>
            </a:pPr>
            <a:r>
              <a:rPr lang="el-GR" sz="2400" b="1" dirty="0" smtClean="0">
                <a:latin typeface="Cambria" panose="02040503050406030204" pitchFamily="18" charset="0"/>
                <a:ea typeface="Calibri" panose="020F0502020204030204" pitchFamily="34" charset="0"/>
                <a:cs typeface="Times New Roman" panose="02020603050405020304" pitchFamily="18" charset="0"/>
              </a:rPr>
              <a:t>Αδικήματα και Ποινές</a:t>
            </a:r>
          </a:p>
          <a:p>
            <a:pPr algn="ctr">
              <a:lnSpc>
                <a:spcPct val="115000"/>
              </a:lnSpc>
              <a:spcAft>
                <a:spcPts val="1000"/>
              </a:spcAft>
            </a:pPr>
            <a:endParaRPr lang="el-GR" sz="2400" b="1" dirty="0">
              <a:effectLst/>
              <a:latin typeface="Cambria" panose="020405030504060302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
            </a:pPr>
            <a:r>
              <a:rPr lang="el-GR" sz="1700" dirty="0" smtClean="0">
                <a:latin typeface="Cambria" panose="02040503050406030204" pitchFamily="18" charset="0"/>
                <a:ea typeface="Calibri" panose="020F0502020204030204" pitchFamily="34" charset="0"/>
                <a:cs typeface="Times New Roman" panose="02020603050405020304" pitchFamily="18" charset="0"/>
              </a:rPr>
              <a:t>Κάθε πρόσωπο που εμπλέκεται ή αποπειράται να εμπλακεί στις διαδικασίες χωρίς να είναι εγγεγραμμένο στο Μητρώο, είναι ένοχος αδικήματος και υπόκειται σε ποινή φυλάκισης που δεν υπερβαίνει τα δύο (2) έτη ή σε χρηματική ποινή που δεν υπερβαίνει τις €20.000.</a:t>
            </a:r>
          </a:p>
          <a:p>
            <a:pPr marL="285750" indent="-285750" algn="just">
              <a:lnSpc>
                <a:spcPct val="115000"/>
              </a:lnSpc>
              <a:spcAft>
                <a:spcPts val="1000"/>
              </a:spcAft>
              <a:buFont typeface="Wingdings" panose="05000000000000000000" pitchFamily="2" charset="2"/>
              <a:buChar char="§"/>
            </a:pPr>
            <a:r>
              <a:rPr lang="el-GR" sz="1700" dirty="0" smtClean="0">
                <a:effectLst/>
                <a:latin typeface="Cambria" panose="02040503050406030204" pitchFamily="18" charset="0"/>
                <a:ea typeface="Calibri" panose="020F0502020204030204" pitchFamily="34" charset="0"/>
                <a:cs typeface="Times New Roman" panose="02020603050405020304" pitchFamily="18" charset="0"/>
              </a:rPr>
              <a:t>Κάθε αξιωματούχος/ μέλος κρατικής υπηρεσίας ή του ευρύτερου δημόσιου τομέα που εμπλέκεται σε διαδικασίες με μη εγγεγραμμένο πρόσωπο, είναι ένοχος αδικήματος και </a:t>
            </a:r>
            <a:r>
              <a:rPr lang="el-GR" sz="1700" dirty="0" smtClean="0">
                <a:latin typeface="Cambria" panose="02040503050406030204" pitchFamily="18" charset="0"/>
                <a:ea typeface="Calibri" panose="020F0502020204030204" pitchFamily="34" charset="0"/>
                <a:cs typeface="Times New Roman" panose="02020603050405020304" pitchFamily="18" charset="0"/>
              </a:rPr>
              <a:t>υπόκειται </a:t>
            </a:r>
            <a:r>
              <a:rPr lang="el-GR" sz="1700" dirty="0">
                <a:latin typeface="Cambria" panose="02040503050406030204" pitchFamily="18" charset="0"/>
                <a:ea typeface="Calibri" panose="020F0502020204030204" pitchFamily="34" charset="0"/>
                <a:cs typeface="Times New Roman" panose="02020603050405020304" pitchFamily="18" charset="0"/>
              </a:rPr>
              <a:t>σε ποινή φυλάκισης που δεν υπερβαίνει τα </a:t>
            </a:r>
            <a:r>
              <a:rPr lang="el-GR" sz="1700" dirty="0" smtClean="0">
                <a:latin typeface="Cambria" panose="02040503050406030204" pitchFamily="18" charset="0"/>
                <a:ea typeface="Calibri" panose="020F0502020204030204" pitchFamily="34" charset="0"/>
                <a:cs typeface="Times New Roman" panose="02020603050405020304" pitchFamily="18" charset="0"/>
              </a:rPr>
              <a:t>τρία (3) </a:t>
            </a:r>
            <a:r>
              <a:rPr lang="el-GR" sz="1700" dirty="0">
                <a:latin typeface="Cambria" panose="02040503050406030204" pitchFamily="18" charset="0"/>
                <a:ea typeface="Calibri" panose="020F0502020204030204" pitchFamily="34" charset="0"/>
                <a:cs typeface="Times New Roman" panose="02020603050405020304" pitchFamily="18" charset="0"/>
              </a:rPr>
              <a:t>έτη ή σε χρηματική ποινή που δεν υπερβαίνει τις </a:t>
            </a:r>
            <a:r>
              <a:rPr lang="el-GR" sz="1700" dirty="0" smtClean="0">
                <a:latin typeface="Cambria" panose="02040503050406030204" pitchFamily="18" charset="0"/>
                <a:ea typeface="Calibri" panose="020F0502020204030204" pitchFamily="34" charset="0"/>
                <a:cs typeface="Times New Roman" panose="02020603050405020304" pitchFamily="18" charset="0"/>
              </a:rPr>
              <a:t>€30.000.</a:t>
            </a:r>
          </a:p>
          <a:p>
            <a:pPr marL="285750" indent="-285750" algn="just">
              <a:lnSpc>
                <a:spcPct val="115000"/>
              </a:lnSpc>
              <a:spcAft>
                <a:spcPts val="1000"/>
              </a:spcAft>
              <a:buFont typeface="Wingdings" panose="05000000000000000000" pitchFamily="2" charset="2"/>
              <a:buChar char="§"/>
            </a:pPr>
            <a:r>
              <a:rPr lang="el-GR" sz="1700" dirty="0" smtClean="0">
                <a:latin typeface="Cambria" panose="02040503050406030204" pitchFamily="18" charset="0"/>
                <a:ea typeface="Calibri" panose="020F0502020204030204" pitchFamily="34" charset="0"/>
                <a:cs typeface="Times New Roman" panose="02020603050405020304" pitchFamily="18" charset="0"/>
              </a:rPr>
              <a:t>Κάθε πρόσωπο που εξασφαλίζει εγγραφή στο Μητρώο Εγγραφής με οποιαδήποτε ψευδή παράσταση είναι ένοχο αδικήματος </a:t>
            </a:r>
            <a:r>
              <a:rPr lang="el-GR" sz="1700" dirty="0">
                <a:latin typeface="Cambria" panose="02040503050406030204" pitchFamily="18" charset="0"/>
                <a:ea typeface="Calibri" panose="020F0502020204030204" pitchFamily="34" charset="0"/>
                <a:cs typeface="Times New Roman" panose="02020603050405020304" pitchFamily="18" charset="0"/>
              </a:rPr>
              <a:t>και </a:t>
            </a:r>
            <a:r>
              <a:rPr lang="el-GR" sz="1700" dirty="0" smtClean="0">
                <a:latin typeface="Cambria" panose="02040503050406030204" pitchFamily="18" charset="0"/>
                <a:ea typeface="Calibri" panose="020F0502020204030204" pitchFamily="34" charset="0"/>
                <a:cs typeface="Times New Roman" panose="02020603050405020304" pitchFamily="18" charset="0"/>
              </a:rPr>
              <a:t>υπόκειται </a:t>
            </a:r>
            <a:r>
              <a:rPr lang="el-GR" sz="1700" dirty="0">
                <a:latin typeface="Cambria" panose="02040503050406030204" pitchFamily="18" charset="0"/>
                <a:ea typeface="Calibri" panose="020F0502020204030204" pitchFamily="34" charset="0"/>
                <a:cs typeface="Times New Roman" panose="02020603050405020304" pitchFamily="18" charset="0"/>
              </a:rPr>
              <a:t>σε ποινή φυλάκισης που δεν υπερβαίνει τα </a:t>
            </a:r>
            <a:r>
              <a:rPr lang="el-GR" sz="1700" dirty="0" smtClean="0">
                <a:latin typeface="Cambria" panose="02040503050406030204" pitchFamily="18" charset="0"/>
                <a:ea typeface="Calibri" panose="020F0502020204030204" pitchFamily="34" charset="0"/>
                <a:cs typeface="Times New Roman" panose="02020603050405020304" pitchFamily="18" charset="0"/>
              </a:rPr>
              <a:t>τρία (3) </a:t>
            </a:r>
            <a:r>
              <a:rPr lang="el-GR" sz="1700" dirty="0">
                <a:latin typeface="Cambria" panose="02040503050406030204" pitchFamily="18" charset="0"/>
                <a:ea typeface="Calibri" panose="020F0502020204030204" pitchFamily="34" charset="0"/>
                <a:cs typeface="Times New Roman" panose="02020603050405020304" pitchFamily="18" charset="0"/>
              </a:rPr>
              <a:t>έτη ή σε χρηματική ποινή που δεν υπερβαίνει τις </a:t>
            </a:r>
            <a:r>
              <a:rPr lang="el-GR" sz="1700" dirty="0" smtClean="0">
                <a:latin typeface="Cambria" panose="02040503050406030204" pitchFamily="18" charset="0"/>
                <a:ea typeface="Calibri" panose="020F0502020204030204" pitchFamily="34" charset="0"/>
                <a:cs typeface="Times New Roman" panose="02020603050405020304" pitchFamily="18" charset="0"/>
              </a:rPr>
              <a:t>€30.000.</a:t>
            </a:r>
          </a:p>
          <a:p>
            <a:pPr marL="285750" indent="-285750" algn="just">
              <a:lnSpc>
                <a:spcPct val="115000"/>
              </a:lnSpc>
              <a:spcAft>
                <a:spcPts val="1000"/>
              </a:spcAft>
              <a:buFont typeface="Wingdings" panose="05000000000000000000" pitchFamily="2" charset="2"/>
              <a:buChar char="§"/>
            </a:pPr>
            <a:r>
              <a:rPr lang="el-GR" sz="1700" dirty="0" smtClean="0">
                <a:latin typeface="Cambria" panose="02040503050406030204" pitchFamily="18" charset="0"/>
                <a:ea typeface="Calibri" panose="020F0502020204030204" pitchFamily="34" charset="0"/>
                <a:cs typeface="Times New Roman" panose="02020603050405020304" pitchFamily="18" charset="0"/>
              </a:rPr>
              <a:t>Εγγεγραμμένο πρόσωπο που παραλείπει να υποβάλει την προβλεπόμενη αναφορά στην Αρχή διαπράττει αδίκημα και υπόκειται σε ποινή φυλάκισης ενός (1) έτους ή σε χρηματική </a:t>
            </a:r>
            <a:r>
              <a:rPr lang="el-GR" sz="1700" dirty="0">
                <a:latin typeface="Cambria" panose="02040503050406030204" pitchFamily="18" charset="0"/>
                <a:ea typeface="Calibri" panose="020F0502020204030204" pitchFamily="34" charset="0"/>
                <a:cs typeface="Times New Roman" panose="02020603050405020304" pitchFamily="18" charset="0"/>
              </a:rPr>
              <a:t>ποινή </a:t>
            </a:r>
            <a:r>
              <a:rPr lang="el-GR" sz="1700" dirty="0" smtClean="0">
                <a:latin typeface="Cambria" panose="02040503050406030204" pitchFamily="18" charset="0"/>
                <a:ea typeface="Calibri" panose="020F0502020204030204" pitchFamily="34" charset="0"/>
                <a:cs typeface="Times New Roman" panose="02020603050405020304" pitchFamily="18" charset="0"/>
              </a:rPr>
              <a:t>€10000</a:t>
            </a:r>
            <a:endParaRPr lang="el-GR" sz="17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079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27</a:t>
            </a:fld>
            <a:endParaRPr lang="en-US" dirty="0"/>
          </a:p>
        </p:txBody>
      </p:sp>
      <p:sp>
        <p:nvSpPr>
          <p:cNvPr id="3" name="Rectangle 2"/>
          <p:cNvSpPr/>
          <p:nvPr/>
        </p:nvSpPr>
        <p:spPr>
          <a:xfrm>
            <a:off x="1625706" y="905037"/>
            <a:ext cx="10118221" cy="4940840"/>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
            </a:pPr>
            <a:r>
              <a:rPr lang="el-GR" dirty="0">
                <a:latin typeface="Cambria" panose="02040503050406030204" pitchFamily="18" charset="0"/>
                <a:ea typeface="Calibri" panose="020F0502020204030204" pitchFamily="34" charset="0"/>
                <a:cs typeface="Times New Roman" panose="02020603050405020304" pitchFamily="18" charset="0"/>
              </a:rPr>
              <a:t>Κάθε αξιωματούχος ή μέλος κρατικής υπηρεσίας ή του ευρύτερου δημόσιου τομέα </a:t>
            </a:r>
            <a:r>
              <a:rPr lang="el-GR" dirty="0" smtClean="0">
                <a:latin typeface="Cambria" panose="02040503050406030204" pitchFamily="18" charset="0"/>
                <a:ea typeface="Calibri" panose="020F0502020204030204" pitchFamily="34" charset="0"/>
                <a:cs typeface="Times New Roman" panose="02020603050405020304" pitchFamily="18" charset="0"/>
              </a:rPr>
              <a:t>το οποίο εν γνώσει του υποβάλει ψευδή ή ελλιπή ή παραπλανητική αναφορά στην Αρχή, </a:t>
            </a:r>
            <a:r>
              <a:rPr lang="el-GR" dirty="0">
                <a:latin typeface="Cambria" panose="02040503050406030204" pitchFamily="18" charset="0"/>
                <a:ea typeface="Calibri" panose="020F0502020204030204" pitchFamily="34" charset="0"/>
                <a:cs typeface="Times New Roman" panose="02020603050405020304" pitchFamily="18" charset="0"/>
              </a:rPr>
              <a:t>είναι ένοχος αδικήματος και </a:t>
            </a:r>
            <a:r>
              <a:rPr lang="el-GR" dirty="0" smtClean="0">
                <a:latin typeface="Cambria" panose="02040503050406030204" pitchFamily="18" charset="0"/>
                <a:ea typeface="Calibri" panose="020F0502020204030204" pitchFamily="34" charset="0"/>
                <a:cs typeface="Times New Roman" panose="02020603050405020304" pitchFamily="18" charset="0"/>
              </a:rPr>
              <a:t>υπόκειται </a:t>
            </a:r>
            <a:r>
              <a:rPr lang="el-GR" dirty="0">
                <a:latin typeface="Cambria" panose="02040503050406030204" pitchFamily="18" charset="0"/>
                <a:ea typeface="Calibri" panose="020F0502020204030204" pitchFamily="34" charset="0"/>
                <a:cs typeface="Times New Roman" panose="02020603050405020304" pitchFamily="18" charset="0"/>
              </a:rPr>
              <a:t>σε ποινή φυλάκισης που δεν υπερβαίνει τα τρία (3) έτη ή σε χρηματική ποινή που δεν υπερβαίνει τις </a:t>
            </a:r>
            <a:r>
              <a:rPr lang="el-GR" dirty="0" smtClean="0">
                <a:latin typeface="Cambria" panose="02040503050406030204" pitchFamily="18" charset="0"/>
                <a:ea typeface="Calibri" panose="020F0502020204030204" pitchFamily="34" charset="0"/>
                <a:cs typeface="Times New Roman" panose="02020603050405020304" pitchFamily="18" charset="0"/>
              </a:rPr>
              <a:t>€30.000.</a:t>
            </a:r>
          </a:p>
          <a:p>
            <a:pPr marL="285750" indent="-285750" algn="just">
              <a:lnSpc>
                <a:spcPct val="115000"/>
              </a:lnSpc>
              <a:spcAft>
                <a:spcPts val="1000"/>
              </a:spcAft>
              <a:buFont typeface="Wingdings" panose="05000000000000000000" pitchFamily="2" charset="2"/>
              <a:buChar char="§"/>
            </a:pPr>
            <a:endParaRPr lang="el-GR" dirty="0">
              <a:latin typeface="Cambria" panose="020405030504060302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
            </a:pPr>
            <a:endParaRPr lang="el-GR" dirty="0" smtClean="0">
              <a:latin typeface="Cambria" panose="020405030504060302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
            </a:pPr>
            <a:endParaRPr lang="el-GR" dirty="0">
              <a:latin typeface="Cambria" panose="020405030504060302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
            </a:pPr>
            <a:endParaRPr lang="el-GR"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dirty="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dirty="0">
              <a:latin typeface="Cambria" panose="020405030504060302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853" y="3153398"/>
            <a:ext cx="5147395" cy="2351250"/>
          </a:xfrm>
          <a:prstGeom prst="rect">
            <a:avLst/>
          </a:prstGeom>
          <a:ln>
            <a:noFill/>
          </a:ln>
          <a:effectLst>
            <a:softEdge rad="112500"/>
          </a:effectLst>
        </p:spPr>
      </p:pic>
    </p:spTree>
    <p:extLst>
      <p:ext uri="{BB962C8B-B14F-4D97-AF65-F5344CB8AC3E}">
        <p14:creationId xmlns:p14="http://schemas.microsoft.com/office/powerpoint/2010/main" val="2357170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28</a:t>
            </a:fld>
            <a:endParaRPr lang="en-US" dirty="0"/>
          </a:p>
        </p:txBody>
      </p:sp>
      <p:sp>
        <p:nvSpPr>
          <p:cNvPr id="3" name="Rectangle 2"/>
          <p:cNvSpPr/>
          <p:nvPr/>
        </p:nvSpPr>
        <p:spPr>
          <a:xfrm>
            <a:off x="1913932" y="688214"/>
            <a:ext cx="9589091" cy="6263510"/>
          </a:xfrm>
          <a:prstGeom prst="rect">
            <a:avLst/>
          </a:prstGeom>
        </p:spPr>
        <p:txBody>
          <a:bodyPr wrap="square">
            <a:spAutoFit/>
          </a:bodyPr>
          <a:lstStyle/>
          <a:p>
            <a:pPr algn="ctr">
              <a:lnSpc>
                <a:spcPct val="115000"/>
              </a:lnSpc>
              <a:spcAft>
                <a:spcPts val="1000"/>
              </a:spcAft>
            </a:pPr>
            <a:r>
              <a:rPr lang="el-GR" sz="2400" b="1" dirty="0" smtClean="0">
                <a:latin typeface="Cambria" panose="02040503050406030204" pitchFamily="18" charset="0"/>
                <a:ea typeface="Calibri" panose="020F0502020204030204" pitchFamily="34" charset="0"/>
                <a:cs typeface="Times New Roman" panose="02020603050405020304" pitchFamily="18" charset="0"/>
              </a:rPr>
              <a:t>Διοικητικό Πρόστιμο</a:t>
            </a:r>
          </a:p>
          <a:p>
            <a:pPr algn="ctr">
              <a:lnSpc>
                <a:spcPct val="115000"/>
              </a:lnSpc>
              <a:spcAft>
                <a:spcPts val="1000"/>
              </a:spcAft>
            </a:pPr>
            <a:endParaRPr lang="el-GR" sz="2400" b="1" dirty="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l-GR" sz="1700" dirty="0" smtClean="0">
                <a:latin typeface="Cambria" panose="02040503050406030204" pitchFamily="18" charset="0"/>
                <a:ea typeface="Calibri" panose="020F0502020204030204" pitchFamily="34" charset="0"/>
                <a:cs typeface="Times New Roman" panose="02020603050405020304" pitchFamily="18" charset="0"/>
              </a:rPr>
              <a:t>Σε περίπτωση που η Αρχή διαπιστώσει ότι πρόσωπο διενεργεί πράξη ή τελεί σε παράλειψη δύναται να επιβάλει διοικητικό πρόστιμο που δεν υπερβαίνει τις €100.000, καθώς επίσης να αναστείλει ή να ανακαλέσει την εγγραφή του εγγεγραμμένου προσώπου στο Μητρώο Εγγραφής, ανάλογα με την βαρύτητα της παράβασης και ανεξάρτητα από το αν συντρέχει περίπτωση ποινικής ευθύνης.</a:t>
            </a:r>
          </a:p>
          <a:p>
            <a:pPr algn="just">
              <a:lnSpc>
                <a:spcPct val="115000"/>
              </a:lnSpc>
              <a:spcAft>
                <a:spcPts val="1000"/>
              </a:spcAft>
            </a:pPr>
            <a:endParaRPr lang="el-GR" sz="1700" dirty="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700"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700" dirty="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700"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700" dirty="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700"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700"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700" dirty="0">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l-GR" sz="1700" dirty="0">
              <a:latin typeface="Cambria" panose="020405030504060302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257" y="3819969"/>
            <a:ext cx="3526921" cy="23076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37397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29</a:t>
            </a:fld>
            <a:endParaRPr lang="en-US" dirty="0"/>
          </a:p>
        </p:txBody>
      </p:sp>
      <p:sp>
        <p:nvSpPr>
          <p:cNvPr id="3" name="Rectangle 2"/>
          <p:cNvSpPr/>
          <p:nvPr/>
        </p:nvSpPr>
        <p:spPr>
          <a:xfrm>
            <a:off x="2482998" y="1056830"/>
            <a:ext cx="8077200" cy="2816156"/>
          </a:xfrm>
          <a:prstGeom prst="rect">
            <a:avLst/>
          </a:prstGeom>
        </p:spPr>
        <p:txBody>
          <a:bodyPr wrap="square">
            <a:spAutoFit/>
          </a:bodyPr>
          <a:lstStyle/>
          <a:p>
            <a:pPr algn="just">
              <a:lnSpc>
                <a:spcPct val="150000"/>
              </a:lnSpc>
            </a:pPr>
            <a:r>
              <a:rPr lang="el-GR" sz="2000" dirty="0">
                <a:latin typeface="Cambria" panose="02040503050406030204" pitchFamily="18" charset="0"/>
              </a:rPr>
              <a:t>Στα </a:t>
            </a:r>
            <a:r>
              <a:rPr lang="el-GR" sz="2000" dirty="0" smtClean="0">
                <a:latin typeface="Cambria" panose="02040503050406030204" pitchFamily="18" charset="0"/>
              </a:rPr>
              <a:t>πλαίσια </a:t>
            </a:r>
            <a:r>
              <a:rPr lang="el-GR" sz="2000" dirty="0">
                <a:latin typeface="Cambria" panose="02040503050406030204" pitchFamily="18" charset="0"/>
              </a:rPr>
              <a:t>έναρξης του δημόσιου διαλόγου με όλους τους ενδιαφερόμενους φορείς, </a:t>
            </a:r>
            <a:r>
              <a:rPr lang="el-GR" sz="2000" dirty="0" smtClean="0">
                <a:latin typeface="Cambria" panose="02040503050406030204" pitchFamily="18" charset="0"/>
              </a:rPr>
              <a:t>τα δύο νομοσχέδια θα αναρτηθούν σήμερα</a:t>
            </a:r>
            <a:r>
              <a:rPr lang="el-GR" sz="2000" dirty="0">
                <a:latin typeface="Cambria" panose="02040503050406030204" pitchFamily="18" charset="0"/>
              </a:rPr>
              <a:t>, στην ιστοσελίδα του Υπουργείου Δικαιοσύνης και Δημοσίας Τάξεως, </a:t>
            </a:r>
            <a:r>
              <a:rPr lang="en-US" sz="2000" b="1" dirty="0" smtClean="0">
                <a:latin typeface="Cambria" panose="02040503050406030204" pitchFamily="18" charset="0"/>
                <a:hlinkClick r:id="rId2"/>
              </a:rPr>
              <a:t>http://www.mjpo.gov.cy</a:t>
            </a:r>
            <a:r>
              <a:rPr lang="el-GR" sz="2000" b="1" dirty="0" smtClean="0">
                <a:latin typeface="Cambria" panose="02040503050406030204" pitchFamily="18" charset="0"/>
              </a:rPr>
              <a:t>. </a:t>
            </a:r>
            <a:r>
              <a:rPr lang="el-GR" sz="2000" dirty="0" smtClean="0">
                <a:latin typeface="Cambria" panose="02040503050406030204" pitchFamily="18" charset="0"/>
              </a:rPr>
              <a:t>Τυχόν σχόλια/απόψεις και εισηγήσεις θα πρέπει να υποβληθούν</a:t>
            </a:r>
            <a:r>
              <a:rPr lang="el-GR" sz="2000" b="1" dirty="0" smtClean="0">
                <a:latin typeface="Cambria" panose="02040503050406030204" pitchFamily="18" charset="0"/>
              </a:rPr>
              <a:t> </a:t>
            </a:r>
            <a:r>
              <a:rPr lang="el-GR" sz="2000" dirty="0" smtClean="0">
                <a:latin typeface="Cambria" panose="02040503050406030204" pitchFamily="18" charset="0"/>
              </a:rPr>
              <a:t>μέχρι τις </a:t>
            </a:r>
            <a:r>
              <a:rPr lang="el-GR" sz="2000" b="1" dirty="0" smtClean="0">
                <a:latin typeface="Cambria" panose="02040503050406030204" pitchFamily="18" charset="0"/>
              </a:rPr>
              <a:t>15 Νοεμβρίου </a:t>
            </a:r>
            <a:r>
              <a:rPr lang="el-GR" sz="2000" b="1" dirty="0">
                <a:latin typeface="Cambria" panose="02040503050406030204" pitchFamily="18" charset="0"/>
              </a:rPr>
              <a:t>2017</a:t>
            </a:r>
            <a:r>
              <a:rPr lang="en-US" sz="2000" dirty="0">
                <a:latin typeface="Cambria" panose="02040503050406030204" pitchFamily="18" charset="0"/>
              </a:rPr>
              <a:t>.</a:t>
            </a:r>
            <a:r>
              <a:rPr lang="el-GR" dirty="0"/>
              <a:t/>
            </a:r>
            <a:br>
              <a:rPr lang="el-GR" dirty="0"/>
            </a:b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342" y="4035356"/>
            <a:ext cx="7077075" cy="16507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1682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a:t>
            </a:fld>
            <a:endParaRPr lang="en-US" dirty="0"/>
          </a:p>
        </p:txBody>
      </p:sp>
      <p:sp>
        <p:nvSpPr>
          <p:cNvPr id="3" name="Rectangle 2"/>
          <p:cNvSpPr/>
          <p:nvPr/>
        </p:nvSpPr>
        <p:spPr>
          <a:xfrm>
            <a:off x="1944517" y="141791"/>
            <a:ext cx="9924545" cy="6394058"/>
          </a:xfrm>
          <a:prstGeom prst="rect">
            <a:avLst/>
          </a:prstGeom>
        </p:spPr>
        <p:txBody>
          <a:bodyPr wrap="square">
            <a:spAutoFit/>
          </a:bodyPr>
          <a:lstStyle/>
          <a:p>
            <a:pPr algn="ctr">
              <a:lnSpc>
                <a:spcPct val="150000"/>
              </a:lnSpc>
            </a:pPr>
            <a:r>
              <a:rPr lang="el-GR" b="1" dirty="0" smtClean="0">
                <a:latin typeface="Cambria" panose="02040503050406030204" pitchFamily="18" charset="0"/>
              </a:rPr>
              <a:t>Εκπόνηση Εθνικής Στρατηγικής κατά της Διαφθοράς</a:t>
            </a:r>
          </a:p>
          <a:p>
            <a:pPr algn="just">
              <a:lnSpc>
                <a:spcPct val="150000"/>
              </a:lnSpc>
            </a:pPr>
            <a:r>
              <a:rPr lang="el-GR" sz="1700" dirty="0" smtClean="0">
                <a:latin typeface="Cambria" panose="02040503050406030204" pitchFamily="18" charset="0"/>
              </a:rPr>
              <a:t>Η </a:t>
            </a:r>
            <a:r>
              <a:rPr lang="el-GR" sz="1700" dirty="0">
                <a:latin typeface="Cambria" panose="02040503050406030204" pitchFamily="18" charset="0"/>
              </a:rPr>
              <a:t>καταπολέμηση της διαφθοράς στην Κύπρο αποτελεί </a:t>
            </a:r>
            <a:r>
              <a:rPr lang="el-GR" sz="1700" b="1" dirty="0">
                <a:latin typeface="Cambria" panose="02040503050406030204" pitchFamily="18" charset="0"/>
              </a:rPr>
              <a:t>προτεραιότητα</a:t>
            </a:r>
            <a:r>
              <a:rPr lang="el-GR" sz="1700" dirty="0">
                <a:latin typeface="Cambria" panose="02040503050406030204" pitchFamily="18" charset="0"/>
              </a:rPr>
              <a:t> της </a:t>
            </a:r>
            <a:r>
              <a:rPr lang="el-GR" sz="1700" dirty="0" smtClean="0">
                <a:latin typeface="Cambria" panose="02040503050406030204" pitchFamily="18" charset="0"/>
              </a:rPr>
              <a:t>Κυβέρνησης και </a:t>
            </a:r>
            <a:r>
              <a:rPr lang="el-GR" sz="1700" dirty="0">
                <a:latin typeface="Cambria" panose="02040503050406030204" pitchFamily="18" charset="0"/>
              </a:rPr>
              <a:t>έχει ενταχθεί στα πλαίσια του στρατηγικού σχεδιασμού του ΥΔΔΤ για τα έτη 2016-2018. </a:t>
            </a:r>
            <a:r>
              <a:rPr lang="el-GR" sz="1700" dirty="0" smtClean="0">
                <a:latin typeface="Cambria" panose="02040503050406030204" pitchFamily="18" charset="0"/>
              </a:rPr>
              <a:t>Προτεραιότητα, η οποία συνδέεται τόσο με την προστασία της κοινωνίας και του κράτους, όσο και με την ανάπτυξη. Γι’ αυτό με </a:t>
            </a:r>
            <a:r>
              <a:rPr lang="el-GR" sz="1700" b="1" dirty="0" smtClean="0">
                <a:latin typeface="Cambria" panose="02040503050406030204" pitchFamily="18" charset="0"/>
              </a:rPr>
              <a:t>σταθερά βήματα προχωρούμε</a:t>
            </a:r>
            <a:r>
              <a:rPr lang="el-GR" sz="1700" dirty="0" smtClean="0">
                <a:latin typeface="Cambria" panose="02040503050406030204" pitchFamily="18" charset="0"/>
              </a:rPr>
              <a:t> στη συμπλήρωση όλων των δράσεων που προβλέπονται στο Στρατηγικό Σχέδιο.  </a:t>
            </a:r>
          </a:p>
          <a:p>
            <a:pPr algn="just">
              <a:lnSpc>
                <a:spcPct val="150000"/>
              </a:lnSpc>
            </a:pPr>
            <a:endParaRPr lang="el-GR" sz="1700" dirty="0">
              <a:latin typeface="Cambria" panose="02040503050406030204" pitchFamily="18" charset="0"/>
            </a:endParaRPr>
          </a:p>
          <a:p>
            <a:pPr algn="just">
              <a:lnSpc>
                <a:spcPct val="150000"/>
              </a:lnSpc>
            </a:pPr>
            <a:r>
              <a:rPr lang="el-GR" sz="1700" dirty="0" smtClean="0">
                <a:latin typeface="Cambria" panose="02040503050406030204" pitchFamily="18" charset="0"/>
              </a:rPr>
              <a:t>Ακολουθώντας την ολιστική προσέγγιση το </a:t>
            </a:r>
            <a:r>
              <a:rPr lang="el-GR" sz="1700" dirty="0">
                <a:latin typeface="Cambria" panose="02040503050406030204" pitchFamily="18" charset="0"/>
              </a:rPr>
              <a:t>ΥΔΔΤ έχει προβεί στην εκπόνηση Εθνικής </a:t>
            </a:r>
            <a:r>
              <a:rPr lang="el-GR" sz="1700" dirty="0" smtClean="0">
                <a:latin typeface="Cambria" panose="02040503050406030204" pitchFamily="18" charset="0"/>
              </a:rPr>
              <a:t>Στρατηγικής, </a:t>
            </a:r>
            <a:r>
              <a:rPr lang="el-GR" sz="1700" dirty="0">
                <a:latin typeface="Cambria" panose="02040503050406030204" pitchFamily="18" charset="0"/>
              </a:rPr>
              <a:t>η οποία στοχεύει στη βελτίωση του πολιτικού, οικονομικού, κοινωνικού και νομοθετικού περιβάλλοντος μέσα από συντονισμένες δράσεις σε 6 βασικούς πυλώνες</a:t>
            </a:r>
            <a:r>
              <a:rPr lang="el-GR" sz="1700" dirty="0" smtClean="0">
                <a:latin typeface="Cambria" panose="02040503050406030204" pitchFamily="18" charset="0"/>
              </a:rPr>
              <a:t>:</a:t>
            </a:r>
            <a:endParaRPr lang="el-GR" sz="1700" b="1" dirty="0" smtClean="0">
              <a:latin typeface="Cambria" panose="02040503050406030204" pitchFamily="18" charset="0"/>
            </a:endParaRPr>
          </a:p>
          <a:p>
            <a:pPr marL="285750" lvl="0" indent="-285750" algn="just">
              <a:lnSpc>
                <a:spcPct val="150000"/>
              </a:lnSpc>
              <a:buFont typeface="Arial" panose="020B0604020202020204" pitchFamily="34" charset="0"/>
              <a:buChar char="•"/>
            </a:pPr>
            <a:r>
              <a:rPr lang="el-GR" sz="1700" b="1" dirty="0" smtClean="0">
                <a:latin typeface="Cambria" panose="02040503050406030204" pitchFamily="18" charset="0"/>
              </a:rPr>
              <a:t>στην </a:t>
            </a:r>
            <a:r>
              <a:rPr lang="el-GR" sz="1700" b="1" dirty="0">
                <a:latin typeface="Cambria" panose="02040503050406030204" pitchFamily="18" charset="0"/>
              </a:rPr>
              <a:t>πρόληψη</a:t>
            </a:r>
            <a:r>
              <a:rPr lang="el-GR" sz="1700" dirty="0">
                <a:latin typeface="Cambria" panose="02040503050406030204" pitchFamily="18" charset="0"/>
              </a:rPr>
              <a:t> </a:t>
            </a:r>
            <a:endParaRPr lang="en-GB" sz="1700" dirty="0">
              <a:latin typeface="Cambria" panose="02040503050406030204" pitchFamily="18" charset="0"/>
            </a:endParaRPr>
          </a:p>
          <a:p>
            <a:pPr marL="285750" lvl="0" indent="-285750" algn="just">
              <a:lnSpc>
                <a:spcPct val="150000"/>
              </a:lnSpc>
              <a:buFont typeface="Arial" panose="020B0604020202020204" pitchFamily="34" charset="0"/>
              <a:buChar char="•"/>
            </a:pPr>
            <a:r>
              <a:rPr lang="el-GR" sz="1700" b="1" dirty="0">
                <a:latin typeface="Cambria" panose="02040503050406030204" pitchFamily="18" charset="0"/>
              </a:rPr>
              <a:t>στην εκπαίδευση</a:t>
            </a:r>
            <a:r>
              <a:rPr lang="el-GR" sz="1700" dirty="0">
                <a:latin typeface="Cambria" panose="02040503050406030204" pitchFamily="18" charset="0"/>
              </a:rPr>
              <a:t> </a:t>
            </a:r>
            <a:endParaRPr lang="el-GR" sz="1700" dirty="0" smtClean="0">
              <a:latin typeface="Cambria" panose="02040503050406030204" pitchFamily="18" charset="0"/>
            </a:endParaRPr>
          </a:p>
          <a:p>
            <a:pPr marL="285750" lvl="0" indent="-285750" algn="just">
              <a:lnSpc>
                <a:spcPct val="150000"/>
              </a:lnSpc>
              <a:buFont typeface="Arial" panose="020B0604020202020204" pitchFamily="34" charset="0"/>
              <a:buChar char="•"/>
            </a:pPr>
            <a:r>
              <a:rPr lang="el-GR" sz="1700" b="1" dirty="0" smtClean="0">
                <a:latin typeface="Cambria" panose="02040503050406030204" pitchFamily="18" charset="0"/>
              </a:rPr>
              <a:t>στην </a:t>
            </a:r>
            <a:r>
              <a:rPr lang="el-GR" sz="1700" b="1" dirty="0">
                <a:latin typeface="Cambria" panose="02040503050406030204" pitchFamily="18" charset="0"/>
              </a:rPr>
              <a:t>ευαισθητοποίηση</a:t>
            </a:r>
            <a:r>
              <a:rPr lang="el-GR" sz="1700" dirty="0">
                <a:latin typeface="Cambria" panose="02040503050406030204" pitchFamily="18" charset="0"/>
              </a:rPr>
              <a:t> </a:t>
            </a:r>
            <a:endParaRPr lang="el-GR" sz="1700" dirty="0" smtClean="0">
              <a:latin typeface="Cambria" panose="02040503050406030204" pitchFamily="18" charset="0"/>
            </a:endParaRPr>
          </a:p>
          <a:p>
            <a:pPr marL="285750" lvl="0" indent="-285750" algn="just">
              <a:lnSpc>
                <a:spcPct val="150000"/>
              </a:lnSpc>
              <a:buFont typeface="Arial" panose="020B0604020202020204" pitchFamily="34" charset="0"/>
              <a:buChar char="•"/>
            </a:pPr>
            <a:r>
              <a:rPr lang="el-GR" sz="1700" b="1" dirty="0" smtClean="0">
                <a:latin typeface="Cambria" panose="02040503050406030204" pitchFamily="18" charset="0"/>
              </a:rPr>
              <a:t>στον </a:t>
            </a:r>
            <a:r>
              <a:rPr lang="el-GR" sz="1700" b="1" dirty="0">
                <a:latin typeface="Cambria" panose="02040503050406030204" pitchFamily="18" charset="0"/>
              </a:rPr>
              <a:t>νομοθετικό εκσυγχρονισμό</a:t>
            </a:r>
            <a:r>
              <a:rPr lang="el-GR" sz="1700" dirty="0">
                <a:latin typeface="Cambria" panose="02040503050406030204" pitchFamily="18" charset="0"/>
              </a:rPr>
              <a:t>  </a:t>
            </a:r>
            <a:endParaRPr lang="el-GR" sz="1700" dirty="0" smtClean="0">
              <a:latin typeface="Cambria" panose="02040503050406030204" pitchFamily="18" charset="0"/>
            </a:endParaRPr>
          </a:p>
          <a:p>
            <a:pPr marL="285750" lvl="0" indent="-285750" algn="just">
              <a:lnSpc>
                <a:spcPct val="150000"/>
              </a:lnSpc>
              <a:buFont typeface="Arial" panose="020B0604020202020204" pitchFamily="34" charset="0"/>
              <a:buChar char="•"/>
            </a:pPr>
            <a:r>
              <a:rPr lang="el-GR" sz="1700" b="1" dirty="0" smtClean="0">
                <a:latin typeface="Cambria" panose="02040503050406030204" pitchFamily="18" charset="0"/>
              </a:rPr>
              <a:t>στην </a:t>
            </a:r>
            <a:r>
              <a:rPr lang="el-GR" sz="1700" b="1" dirty="0">
                <a:latin typeface="Cambria" panose="02040503050406030204" pitchFamily="18" charset="0"/>
              </a:rPr>
              <a:t>καταστολή</a:t>
            </a:r>
            <a:r>
              <a:rPr lang="el-GR" sz="1700" dirty="0">
                <a:latin typeface="Cambria" panose="02040503050406030204" pitchFamily="18" charset="0"/>
              </a:rPr>
              <a:t> </a:t>
            </a:r>
            <a:endParaRPr lang="el-GR" sz="1700" dirty="0" smtClean="0">
              <a:latin typeface="Cambria" panose="02040503050406030204" pitchFamily="18" charset="0"/>
            </a:endParaRPr>
          </a:p>
          <a:p>
            <a:pPr marL="285750" lvl="0" indent="-285750" algn="just">
              <a:lnSpc>
                <a:spcPct val="150000"/>
              </a:lnSpc>
              <a:buFont typeface="Arial" panose="020B0604020202020204" pitchFamily="34" charset="0"/>
              <a:buChar char="•"/>
            </a:pPr>
            <a:r>
              <a:rPr lang="el-GR" sz="1700" b="1" dirty="0" smtClean="0">
                <a:latin typeface="Cambria" panose="02040503050406030204" pitchFamily="18" charset="0"/>
              </a:rPr>
              <a:t>στην παρακολούθηση</a:t>
            </a:r>
          </a:p>
        </p:txBody>
      </p:sp>
    </p:spTree>
    <p:extLst>
      <p:ext uri="{BB962C8B-B14F-4D97-AF65-F5344CB8AC3E}">
        <p14:creationId xmlns:p14="http://schemas.microsoft.com/office/powerpoint/2010/main" val="3193781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384" y="5063736"/>
            <a:ext cx="3473700" cy="1639077"/>
          </a:xfrm>
          <a:prstGeom prst="rect">
            <a:avLst/>
          </a:prstGeom>
          <a:ln>
            <a:noFill/>
          </a:ln>
          <a:effectLst>
            <a:softEdge rad="112500"/>
          </a:effectLst>
        </p:spPr>
      </p:pic>
      <p:sp>
        <p:nvSpPr>
          <p:cNvPr id="3" name="Rectangle 2"/>
          <p:cNvSpPr/>
          <p:nvPr/>
        </p:nvSpPr>
        <p:spPr>
          <a:xfrm>
            <a:off x="1450255" y="285757"/>
            <a:ext cx="10613877" cy="5062924"/>
          </a:xfrm>
          <a:prstGeom prst="rect">
            <a:avLst/>
          </a:prstGeom>
        </p:spPr>
        <p:txBody>
          <a:bodyPr wrap="square">
            <a:spAutoFit/>
          </a:bodyPr>
          <a:lstStyle/>
          <a:p>
            <a:pPr algn="just">
              <a:lnSpc>
                <a:spcPct val="150000"/>
              </a:lnSpc>
            </a:pPr>
            <a:r>
              <a:rPr lang="el-GR" sz="1700" dirty="0" smtClean="0">
                <a:latin typeface="Cambria" panose="02040503050406030204" pitchFamily="18" charset="0"/>
              </a:rPr>
              <a:t>Για την εφαρμογή της Εθνικής Στρατηγικής χρειάζεται, εκτός από συντονισμένες δράσεις από όλους τους εμπλεκόμενους φορείς, το θεσμικό υπόβαθρο που αποτελείται κυρίως από το νομικό πλαίσιο για το λόγο αυτό το ΥΔΔΤ προχώρησε στην ετοιμασία ενός πακέτου νομοθετικών μέτρων κατά της διαφθοράς:</a:t>
            </a:r>
          </a:p>
          <a:p>
            <a:pPr algn="just">
              <a:lnSpc>
                <a:spcPct val="150000"/>
              </a:lnSpc>
            </a:pPr>
            <a:endParaRPr lang="el-GR" sz="1700" dirty="0" smtClean="0">
              <a:latin typeface="Cambria" panose="02040503050406030204" pitchFamily="18" charset="0"/>
            </a:endParaRPr>
          </a:p>
          <a:p>
            <a:pPr marL="285750" indent="-285750" algn="just">
              <a:lnSpc>
                <a:spcPct val="150000"/>
              </a:lnSpc>
              <a:buFont typeface="Wingdings" panose="05000000000000000000" pitchFamily="2" charset="2"/>
              <a:buChar char="Ø"/>
            </a:pPr>
            <a:r>
              <a:rPr lang="el-GR" sz="1700" dirty="0" smtClean="0">
                <a:latin typeface="Cambria" panose="02040503050406030204" pitchFamily="18" charset="0"/>
              </a:rPr>
              <a:t>για </a:t>
            </a:r>
            <a:r>
              <a:rPr lang="el-GR" sz="1700" dirty="0">
                <a:latin typeface="Cambria" panose="02040503050406030204" pitchFamily="18" charset="0"/>
              </a:rPr>
              <a:t>την </a:t>
            </a:r>
            <a:r>
              <a:rPr lang="el-GR" sz="1700" b="1" dirty="0">
                <a:latin typeface="Cambria" panose="02040503050406030204" pitchFamily="18" charset="0"/>
              </a:rPr>
              <a:t>αποτελεσματική διερεύνηση των αδικημάτων </a:t>
            </a:r>
            <a:r>
              <a:rPr lang="el-GR" sz="1700" dirty="0" smtClean="0">
                <a:latin typeface="Cambria" panose="02040503050406030204" pitchFamily="18" charset="0"/>
              </a:rPr>
              <a:t>διαφθοράς </a:t>
            </a:r>
          </a:p>
          <a:p>
            <a:pPr algn="just">
              <a:lnSpc>
                <a:spcPct val="150000"/>
              </a:lnSpc>
            </a:pPr>
            <a:r>
              <a:rPr lang="el-GR" sz="1700" b="1" dirty="0">
                <a:latin typeface="Cambria" panose="02040503050406030204" pitchFamily="18" charset="0"/>
              </a:rPr>
              <a:t>	</a:t>
            </a:r>
            <a:r>
              <a:rPr lang="el-GR" sz="1700" b="1" dirty="0" smtClean="0">
                <a:latin typeface="Cambria" panose="02040503050406030204" pitchFamily="18" charset="0"/>
              </a:rPr>
              <a:t>α) </a:t>
            </a:r>
            <a:r>
              <a:rPr lang="el-GR" sz="1700" dirty="0" smtClean="0">
                <a:latin typeface="Cambria" panose="02040503050406030204" pitchFamily="18" charset="0"/>
              </a:rPr>
              <a:t>κατατέθηκε στη Βουλή των Αντιπροσώπων το νομοσχέδιο</a:t>
            </a:r>
            <a:r>
              <a:rPr lang="en-GB" sz="1700" dirty="0" smtClean="0">
                <a:latin typeface="Cambria" panose="02040503050406030204" pitchFamily="18" charset="0"/>
              </a:rPr>
              <a:t> </a:t>
            </a:r>
            <a:r>
              <a:rPr lang="el-GR" sz="1700" dirty="0" smtClean="0">
                <a:latin typeface="Cambria" panose="02040503050406030204" pitchFamily="18" charset="0"/>
              </a:rPr>
              <a:t>που ρυθμίζει συμπληρωματικά 	μέτρα 	προστασίας των προσώπων που </a:t>
            </a:r>
            <a:r>
              <a:rPr lang="el-GR" sz="1700" dirty="0">
                <a:latin typeface="Cambria" panose="02040503050406030204" pitchFamily="18" charset="0"/>
              </a:rPr>
              <a:t>καταγγέλλουν πράξεις διαφθοράς, τόσο στο </a:t>
            </a:r>
            <a:r>
              <a:rPr lang="el-GR" sz="1700" dirty="0" smtClean="0">
                <a:latin typeface="Cambria" panose="02040503050406030204" pitchFamily="18" charset="0"/>
              </a:rPr>
              <a:t>	δημόσιο</a:t>
            </a:r>
            <a:r>
              <a:rPr lang="el-GR" sz="1700" dirty="0">
                <a:latin typeface="Cambria" panose="02040503050406030204" pitchFamily="18" charset="0"/>
              </a:rPr>
              <a:t>, όσο και στον </a:t>
            </a:r>
            <a:r>
              <a:rPr lang="el-GR" sz="1700" dirty="0" smtClean="0">
                <a:latin typeface="Cambria" panose="02040503050406030204" pitchFamily="18" charset="0"/>
              </a:rPr>
              <a:t>	ιδιωτικό </a:t>
            </a:r>
            <a:r>
              <a:rPr lang="el-GR" sz="1700" dirty="0">
                <a:latin typeface="Cambria" panose="02040503050406030204" pitchFamily="18" charset="0"/>
              </a:rPr>
              <a:t>τομέα, καθώς επίσης και μέτρα επιείκειας για εκείνους που </a:t>
            </a:r>
            <a:r>
              <a:rPr lang="el-GR" sz="1700" dirty="0" smtClean="0">
                <a:latin typeface="Cambria" panose="02040503050406030204" pitchFamily="18" charset="0"/>
              </a:rPr>
              <a:t>εμπλέκονται και </a:t>
            </a:r>
            <a:r>
              <a:rPr lang="el-GR" sz="1700" dirty="0">
                <a:latin typeface="Cambria" panose="02040503050406030204" pitchFamily="18" charset="0"/>
              </a:rPr>
              <a:t>συνεργάζονται </a:t>
            </a:r>
            <a:r>
              <a:rPr lang="el-GR" sz="1700" dirty="0" smtClean="0">
                <a:latin typeface="Cambria" panose="02040503050406030204" pitchFamily="18" charset="0"/>
              </a:rPr>
              <a:t>	πλήρως </a:t>
            </a:r>
            <a:r>
              <a:rPr lang="el-GR" sz="1700" dirty="0">
                <a:latin typeface="Cambria" panose="02040503050406030204" pitchFamily="18" charset="0"/>
              </a:rPr>
              <a:t>με τις αρχές για την πλήρη αποκάλυψη και δίωξη όλων των </a:t>
            </a:r>
            <a:r>
              <a:rPr lang="el-GR" sz="1700" dirty="0" smtClean="0">
                <a:latin typeface="Cambria" panose="02040503050406030204" pitchFamily="18" charset="0"/>
              </a:rPr>
              <a:t>υπαιτίων πράξεων διαφθορά,</a:t>
            </a:r>
            <a:r>
              <a:rPr lang="en-GB" sz="1700" dirty="0" smtClean="0">
                <a:latin typeface="Cambria" panose="02040503050406030204" pitchFamily="18" charset="0"/>
              </a:rPr>
              <a:t> </a:t>
            </a:r>
            <a:r>
              <a:rPr lang="el-GR" sz="1700" dirty="0" smtClean="0">
                <a:latin typeface="Cambria" panose="02040503050406030204" pitchFamily="18" charset="0"/>
              </a:rPr>
              <a:t>και</a:t>
            </a:r>
            <a:r>
              <a:rPr lang="el-GR" sz="1700" dirty="0">
                <a:latin typeface="Cambria" panose="02040503050406030204" pitchFamily="18" charset="0"/>
              </a:rPr>
              <a:t> </a:t>
            </a:r>
            <a:endParaRPr lang="el-GR" sz="1700" dirty="0" smtClean="0">
              <a:latin typeface="Cambria" panose="02040503050406030204" pitchFamily="18" charset="0"/>
            </a:endParaRPr>
          </a:p>
          <a:p>
            <a:pPr algn="just">
              <a:lnSpc>
                <a:spcPct val="150000"/>
              </a:lnSpc>
            </a:pPr>
            <a:r>
              <a:rPr lang="el-GR" sz="1700" b="1" dirty="0">
                <a:latin typeface="Cambria" panose="02040503050406030204" pitchFamily="18" charset="0"/>
              </a:rPr>
              <a:t>	</a:t>
            </a:r>
            <a:endParaRPr lang="el-GR" sz="1700" b="1" dirty="0" smtClean="0">
              <a:latin typeface="Cambria" panose="02040503050406030204" pitchFamily="18" charset="0"/>
            </a:endParaRPr>
          </a:p>
          <a:p>
            <a:pPr algn="just">
              <a:lnSpc>
                <a:spcPct val="150000"/>
              </a:lnSpc>
            </a:pPr>
            <a:r>
              <a:rPr lang="el-GR" sz="1700" b="1" dirty="0">
                <a:latin typeface="Cambria" panose="02040503050406030204" pitchFamily="18" charset="0"/>
              </a:rPr>
              <a:t>	</a:t>
            </a:r>
            <a:r>
              <a:rPr lang="el-GR" sz="1700" b="1" dirty="0" smtClean="0">
                <a:latin typeface="Cambria" panose="02040503050406030204" pitchFamily="18" charset="0"/>
              </a:rPr>
              <a:t>β) </a:t>
            </a:r>
            <a:r>
              <a:rPr lang="el-GR" sz="1700" dirty="0" smtClean="0">
                <a:latin typeface="Cambria" panose="02040503050406030204" pitchFamily="18" charset="0"/>
              </a:rPr>
              <a:t>προωθείται</a:t>
            </a:r>
            <a:r>
              <a:rPr lang="el-GR" sz="1700" b="1" dirty="0" smtClean="0">
                <a:latin typeface="Cambria" panose="02040503050406030204" pitchFamily="18" charset="0"/>
              </a:rPr>
              <a:t> </a:t>
            </a:r>
            <a:r>
              <a:rPr lang="el-GR" sz="1700" dirty="0" smtClean="0">
                <a:latin typeface="Cambria" panose="02040503050406030204" pitchFamily="18" charset="0"/>
              </a:rPr>
              <a:t>η </a:t>
            </a:r>
            <a:r>
              <a:rPr lang="el-GR" sz="1700" dirty="0">
                <a:latin typeface="Cambria" panose="02040503050406030204" pitchFamily="18" charset="0"/>
              </a:rPr>
              <a:t>δημιουργία ανεξάρτητης ιστοσελίδας, η οποία θα διασφαλίζει την </a:t>
            </a:r>
            <a:r>
              <a:rPr lang="el-GR" sz="1700" dirty="0" smtClean="0">
                <a:latin typeface="Cambria" panose="02040503050406030204" pitchFamily="18" charset="0"/>
              </a:rPr>
              <a:t>	εμπιστευτικότητα </a:t>
            </a:r>
            <a:r>
              <a:rPr lang="el-GR" sz="1700" dirty="0">
                <a:latin typeface="Cambria" panose="02040503050406030204" pitchFamily="18" charset="0"/>
              </a:rPr>
              <a:t>των </a:t>
            </a:r>
            <a:r>
              <a:rPr lang="el-GR" sz="1700" dirty="0" smtClean="0">
                <a:latin typeface="Cambria" panose="02040503050406030204" pitchFamily="18" charset="0"/>
              </a:rPr>
              <a:t>	επώνυμων </a:t>
            </a:r>
            <a:r>
              <a:rPr lang="el-GR" sz="1700" dirty="0">
                <a:latin typeface="Cambria" panose="02040503050406030204" pitchFamily="18" charset="0"/>
              </a:rPr>
              <a:t>ή ανώνυμων </a:t>
            </a:r>
            <a:r>
              <a:rPr lang="el-GR" sz="1700" dirty="0" smtClean="0">
                <a:latin typeface="Cambria" panose="02040503050406030204" pitchFamily="18" charset="0"/>
              </a:rPr>
              <a:t>καταγγελιών ή</a:t>
            </a:r>
            <a:r>
              <a:rPr lang="el-GR" sz="1700" dirty="0">
                <a:latin typeface="Cambria" panose="02040503050406030204" pitchFamily="18" charset="0"/>
              </a:rPr>
              <a:t>	</a:t>
            </a:r>
            <a:r>
              <a:rPr lang="el-GR" sz="1700" dirty="0" smtClean="0">
                <a:latin typeface="Cambria" panose="02040503050406030204" pitchFamily="18" charset="0"/>
              </a:rPr>
              <a:t>πληροφοριών </a:t>
            </a:r>
            <a:r>
              <a:rPr lang="el-GR" sz="1700" dirty="0">
                <a:latin typeface="Cambria" panose="02040503050406030204" pitchFamily="18" charset="0"/>
              </a:rPr>
              <a:t>που θα </a:t>
            </a:r>
            <a:r>
              <a:rPr lang="el-GR" sz="1700" dirty="0" smtClean="0">
                <a:latin typeface="Cambria" panose="02040503050406030204" pitchFamily="18" charset="0"/>
              </a:rPr>
              <a:t>υποβάλλονται </a:t>
            </a:r>
            <a:r>
              <a:rPr lang="el-GR" sz="1700" dirty="0">
                <a:latin typeface="Cambria" panose="02040503050406030204" pitchFamily="18" charset="0"/>
              </a:rPr>
              <a:t>για  </a:t>
            </a:r>
            <a:r>
              <a:rPr lang="el-GR" sz="1700" dirty="0" smtClean="0">
                <a:latin typeface="Cambria" panose="02040503050406030204" pitchFamily="18" charset="0"/>
              </a:rPr>
              <a:t>πράξεις διαφθοράς</a:t>
            </a:r>
            <a:r>
              <a:rPr lang="el-GR" sz="1700" dirty="0">
                <a:latin typeface="Cambria" panose="02040503050406030204" pitchFamily="18" charset="0"/>
              </a:rPr>
              <a:t> </a:t>
            </a:r>
            <a:r>
              <a:rPr lang="el-GR" sz="1700" dirty="0" smtClean="0">
                <a:latin typeface="Cambria" panose="02040503050406030204" pitchFamily="18" charset="0"/>
              </a:rPr>
              <a:t>και</a:t>
            </a:r>
            <a:endParaRPr lang="el-GR" sz="1700" dirty="0">
              <a:latin typeface="Cambria" panose="02040503050406030204" pitchFamily="18" charset="0"/>
            </a:endParaRPr>
          </a:p>
          <a:p>
            <a:pPr lvl="0"/>
            <a:endParaRPr lang="el-GR" sz="1700" dirty="0">
              <a:latin typeface="Cambria" panose="02040503050406030204" pitchFamily="18" charset="0"/>
            </a:endParaRPr>
          </a:p>
        </p:txBody>
      </p:sp>
    </p:spTree>
    <p:extLst>
      <p:ext uri="{BB962C8B-B14F-4D97-AF65-F5344CB8AC3E}">
        <p14:creationId xmlns:p14="http://schemas.microsoft.com/office/powerpoint/2010/main" val="268329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
        <p:nvSpPr>
          <p:cNvPr id="3" name="Rectangle 2"/>
          <p:cNvSpPr/>
          <p:nvPr/>
        </p:nvSpPr>
        <p:spPr>
          <a:xfrm>
            <a:off x="1683520" y="1195081"/>
            <a:ext cx="10316779" cy="383181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l-GR" dirty="0" smtClean="0">
                <a:latin typeface="Cambria" panose="02040503050406030204" pitchFamily="18" charset="0"/>
              </a:rPr>
              <a:t>με στόχο </a:t>
            </a:r>
            <a:r>
              <a:rPr lang="el-GR" b="1" dirty="0" smtClean="0">
                <a:latin typeface="Cambria" panose="02040503050406030204" pitchFamily="18" charset="0"/>
              </a:rPr>
              <a:t>την πρόληψη και την πάταξη της διαφθοράς στην Αστυνομία </a:t>
            </a:r>
            <a:r>
              <a:rPr lang="el-GR" dirty="0" smtClean="0">
                <a:latin typeface="Cambria" panose="02040503050406030204" pitchFamily="18" charset="0"/>
              </a:rPr>
              <a:t>προωθήθηκαν και αναμένεται να εγκριθούν τα ακόλουθα νομοσχέδια που αφορούν:</a:t>
            </a:r>
          </a:p>
          <a:p>
            <a:pPr>
              <a:lnSpc>
                <a:spcPct val="150000"/>
              </a:lnSpc>
            </a:pPr>
            <a:r>
              <a:rPr lang="en-GB" dirty="0" smtClean="0">
                <a:latin typeface="Cambria" panose="02040503050406030204" pitchFamily="18" charset="0"/>
              </a:rPr>
              <a:t>	- </a:t>
            </a:r>
            <a:r>
              <a:rPr lang="el-GR" dirty="0" smtClean="0">
                <a:latin typeface="Cambria" panose="02040503050406030204" pitchFamily="18" charset="0"/>
              </a:rPr>
              <a:t>την Σύστασης και Λειτουργίας της Υπηρεσίας Εσωτερικού Ελέγχου στην Αστυνομία, </a:t>
            </a:r>
          </a:p>
          <a:p>
            <a:pPr>
              <a:lnSpc>
                <a:spcPct val="150000"/>
              </a:lnSpc>
            </a:pPr>
            <a:r>
              <a:rPr lang="en-GB" dirty="0" smtClean="0">
                <a:latin typeface="Cambria" panose="02040503050406030204" pitchFamily="18" charset="0"/>
              </a:rPr>
              <a:t>	- </a:t>
            </a:r>
            <a:r>
              <a:rPr lang="el-GR" dirty="0" smtClean="0">
                <a:latin typeface="Cambria" panose="02040503050406030204" pitchFamily="18" charset="0"/>
              </a:rPr>
              <a:t>τη ρύθμιση του αδικήματος της διαφθοράς στον περί Αστυνομίας Νόμο</a:t>
            </a:r>
          </a:p>
          <a:p>
            <a:pPr>
              <a:lnSpc>
                <a:spcPct val="150000"/>
              </a:lnSpc>
            </a:pPr>
            <a:r>
              <a:rPr lang="en-GB" dirty="0" smtClean="0">
                <a:latin typeface="Cambria" panose="02040503050406030204" pitchFamily="18" charset="0"/>
              </a:rPr>
              <a:t>	- </a:t>
            </a:r>
            <a:r>
              <a:rPr lang="el-GR" dirty="0" smtClean="0">
                <a:latin typeface="Cambria" panose="02040503050406030204" pitchFamily="18" charset="0"/>
              </a:rPr>
              <a:t>τον καθορισμό ως αδικήματος της πράξης συγκάλυψης και της παράλειψης παροχής 	πληροφοριών για 	 πράξεις διαφθοράς στους περί Αστυνομίας (Γενικούς) Κανονισμοί</a:t>
            </a:r>
          </a:p>
          <a:p>
            <a:pPr>
              <a:lnSpc>
                <a:spcPct val="150000"/>
              </a:lnSpc>
            </a:pPr>
            <a:r>
              <a:rPr lang="en-GB" dirty="0" smtClean="0">
                <a:latin typeface="Cambria" panose="02040503050406030204" pitchFamily="18" charset="0"/>
              </a:rPr>
              <a:t>	- </a:t>
            </a:r>
            <a:r>
              <a:rPr lang="el-GR" dirty="0" smtClean="0">
                <a:latin typeface="Cambria" panose="02040503050406030204" pitchFamily="18" charset="0"/>
              </a:rPr>
              <a:t>ενισχύθηκαν οι διαδικασίες πειθαρχικής δίωξης κατά τρόπο ώστε οι πειθαρχικές ποινές να είναι 	ανάλογες με τη σοβαρότητα του αδικήματος, όπως σε </a:t>
            </a:r>
            <a:r>
              <a:rPr lang="el-GR" smtClean="0">
                <a:latin typeface="Cambria" panose="02040503050406030204" pitchFamily="18" charset="0"/>
              </a:rPr>
              <a:t>περίπτωση </a:t>
            </a:r>
            <a:r>
              <a:rPr lang="el-GR" smtClean="0">
                <a:latin typeface="Cambria" panose="02040503050406030204" pitchFamily="18" charset="0"/>
              </a:rPr>
              <a:t>πράξης </a:t>
            </a:r>
            <a:r>
              <a:rPr lang="el-GR" dirty="0" smtClean="0">
                <a:latin typeface="Cambria" panose="02040503050406030204" pitchFamily="18" charset="0"/>
              </a:rPr>
              <a:t>διαφθοράς η ποινή να 	προνοεί την αναγκαστική αφυπηρέτηση </a:t>
            </a:r>
          </a:p>
        </p:txBody>
      </p:sp>
    </p:spTree>
    <p:extLst>
      <p:ext uri="{BB962C8B-B14F-4D97-AF65-F5344CB8AC3E}">
        <p14:creationId xmlns:p14="http://schemas.microsoft.com/office/powerpoint/2010/main" val="3416403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6</a:t>
            </a:fld>
            <a:endParaRPr lang="en-US" dirty="0"/>
          </a:p>
        </p:txBody>
      </p:sp>
      <p:sp>
        <p:nvSpPr>
          <p:cNvPr id="3" name="Rectangle 2"/>
          <p:cNvSpPr/>
          <p:nvPr/>
        </p:nvSpPr>
        <p:spPr>
          <a:xfrm>
            <a:off x="1871530" y="777667"/>
            <a:ext cx="9631493" cy="424731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l-GR" dirty="0">
                <a:latin typeface="Cambria" panose="02040503050406030204" pitchFamily="18" charset="0"/>
              </a:rPr>
              <a:t>π</a:t>
            </a:r>
            <a:r>
              <a:rPr lang="el-GR" dirty="0" smtClean="0">
                <a:latin typeface="Cambria" panose="02040503050406030204" pitchFamily="18" charset="0"/>
              </a:rPr>
              <a:t>αράλληλα</a:t>
            </a:r>
            <a:r>
              <a:rPr lang="el-GR" b="1" dirty="0" smtClean="0">
                <a:latin typeface="Cambria" panose="02040503050406030204" pitchFamily="18" charset="0"/>
              </a:rPr>
              <a:t> ενισχύονται </a:t>
            </a:r>
            <a:r>
              <a:rPr lang="el-GR" b="1" dirty="0">
                <a:latin typeface="Cambria" panose="02040503050406030204" pitchFamily="18" charset="0"/>
              </a:rPr>
              <a:t>τα μέτρα και δυνατότητες διερεύνησης </a:t>
            </a:r>
            <a:r>
              <a:rPr lang="el-GR" dirty="0">
                <a:latin typeface="Cambria" panose="02040503050406030204" pitchFamily="18" charset="0"/>
              </a:rPr>
              <a:t>των υποθέσεων πράξεων διαφθοράς με</a:t>
            </a:r>
          </a:p>
          <a:p>
            <a:pPr algn="just">
              <a:lnSpc>
                <a:spcPct val="150000"/>
              </a:lnSpc>
            </a:pPr>
            <a:r>
              <a:rPr lang="en-GB" dirty="0">
                <a:latin typeface="Cambria" panose="02040503050406030204" pitchFamily="18" charset="0"/>
              </a:rPr>
              <a:t>	-  </a:t>
            </a:r>
            <a:r>
              <a:rPr lang="el-GR" dirty="0">
                <a:latin typeface="Cambria" panose="02040503050406030204" pitchFamily="18" charset="0"/>
              </a:rPr>
              <a:t>τη νομοθετική ρύθμιση των αρμοδιοτήτων και προστασίας των υπό κάλυψη </a:t>
            </a:r>
            <a:r>
              <a:rPr lang="el-GR" dirty="0" smtClean="0">
                <a:latin typeface="Cambria" panose="02040503050406030204" pitchFamily="18" charset="0"/>
              </a:rPr>
              <a:t>	αστυνομικών</a:t>
            </a:r>
            <a:r>
              <a:rPr lang="el-GR" dirty="0">
                <a:latin typeface="Cambria" panose="02040503050406030204" pitchFamily="18" charset="0"/>
              </a:rPr>
              <a:t>. </a:t>
            </a:r>
          </a:p>
          <a:p>
            <a:pPr algn="just">
              <a:lnSpc>
                <a:spcPct val="150000"/>
              </a:lnSpc>
            </a:pPr>
            <a:r>
              <a:rPr lang="en-GB" dirty="0">
                <a:latin typeface="Cambria" panose="02040503050406030204" pitchFamily="18" charset="0"/>
              </a:rPr>
              <a:t>	- </a:t>
            </a:r>
            <a:r>
              <a:rPr lang="el-GR" dirty="0">
                <a:latin typeface="Cambria" panose="02040503050406030204" pitchFamily="18" charset="0"/>
              </a:rPr>
              <a:t> τη δυνατότητα παρακολούθησης τηλεφωνικών συνδιαλέξεων με την άρση του </a:t>
            </a:r>
            <a:r>
              <a:rPr lang="el-GR" dirty="0" smtClean="0">
                <a:latin typeface="Cambria" panose="02040503050406030204" pitchFamily="18" charset="0"/>
              </a:rPr>
              <a:t>	απορρήτου </a:t>
            </a:r>
            <a:r>
              <a:rPr lang="el-GR" dirty="0">
                <a:latin typeface="Cambria" panose="02040503050406030204" pitchFamily="18" charset="0"/>
              </a:rPr>
              <a:t>της </a:t>
            </a:r>
            <a:r>
              <a:rPr lang="el-GR" dirty="0" smtClean="0">
                <a:latin typeface="Cambria" panose="02040503050406030204" pitchFamily="18" charset="0"/>
              </a:rPr>
              <a:t>ιδιωτικής  </a:t>
            </a:r>
            <a:r>
              <a:rPr lang="el-GR" dirty="0">
                <a:latin typeface="Cambria" panose="02040503050406030204" pitchFamily="18" charset="0"/>
              </a:rPr>
              <a:t>επικοινωνίας μετά από δικαστικό διάταγμα και υπό αυστηρές </a:t>
            </a:r>
            <a:r>
              <a:rPr lang="el-GR" dirty="0" smtClean="0">
                <a:latin typeface="Cambria" panose="02040503050406030204" pitchFamily="18" charset="0"/>
              </a:rPr>
              <a:t>	προϋποθέσεις </a:t>
            </a:r>
            <a:r>
              <a:rPr lang="el-GR" dirty="0">
                <a:latin typeface="Cambria" panose="02040503050406030204" pitchFamily="18" charset="0"/>
              </a:rPr>
              <a:t>και όρους</a:t>
            </a:r>
          </a:p>
          <a:p>
            <a:pPr marL="285750" indent="-285750" algn="just">
              <a:lnSpc>
                <a:spcPct val="150000"/>
              </a:lnSpc>
              <a:buFont typeface="Wingdings" panose="05000000000000000000" pitchFamily="2" charset="2"/>
              <a:buChar char="Ø"/>
            </a:pPr>
            <a:r>
              <a:rPr lang="el-GR" dirty="0">
                <a:latin typeface="Cambria" panose="02040503050406030204" pitchFamily="18" charset="0"/>
              </a:rPr>
              <a:t>στα πλαίσια </a:t>
            </a:r>
            <a:r>
              <a:rPr lang="el-GR" b="1" dirty="0">
                <a:latin typeface="Cambria" panose="02040503050406030204" pitchFamily="18" charset="0"/>
              </a:rPr>
              <a:t>της χρηστής διοίκησης και της διαφάνειας </a:t>
            </a:r>
            <a:r>
              <a:rPr lang="el-GR" dirty="0">
                <a:latin typeface="Cambria" panose="02040503050406030204" pitchFamily="18" charset="0"/>
              </a:rPr>
              <a:t>με νομοσχέδιο που κατατέθηκε στη Βουλή ρυθμίζεται για </a:t>
            </a:r>
            <a:r>
              <a:rPr lang="el-GR" b="1" dirty="0">
                <a:latin typeface="Cambria" panose="02040503050406030204" pitchFamily="18" charset="0"/>
              </a:rPr>
              <a:t>πρώτη φορά </a:t>
            </a:r>
            <a:r>
              <a:rPr lang="el-GR" dirty="0">
                <a:latin typeface="Cambria" panose="02040503050406030204" pitchFamily="18" charset="0"/>
              </a:rPr>
              <a:t>το δικαίωμα πρόσβασης του πολίτη στα δημόσια έγγραφα, με αποτέλεσμα να ενισχύεται η απαίτηση για λογοδοσία</a:t>
            </a:r>
          </a:p>
        </p:txBody>
      </p:sp>
    </p:spTree>
    <p:extLst>
      <p:ext uri="{BB962C8B-B14F-4D97-AF65-F5344CB8AC3E}">
        <p14:creationId xmlns:p14="http://schemas.microsoft.com/office/powerpoint/2010/main" val="3684941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238931" y="1196411"/>
            <a:ext cx="2879147" cy="4298534"/>
          </a:xfrm>
        </p:spPr>
      </p:pic>
      <p:sp>
        <p:nvSpPr>
          <p:cNvPr id="4" name="Text Placeholder 3"/>
          <p:cNvSpPr>
            <a:spLocks noGrp="1"/>
          </p:cNvSpPr>
          <p:nvPr>
            <p:ph type="body" sz="half" idx="2"/>
          </p:nvPr>
        </p:nvSpPr>
        <p:spPr>
          <a:xfrm>
            <a:off x="1726787" y="401217"/>
            <a:ext cx="6241816" cy="5482058"/>
          </a:xfrm>
        </p:spPr>
        <p:txBody>
          <a:bodyPr>
            <a:normAutofit fontScale="40000" lnSpcReduction="20000"/>
          </a:bodyPr>
          <a:lstStyle/>
          <a:p>
            <a:pPr algn="just">
              <a:lnSpc>
                <a:spcPct val="170000"/>
              </a:lnSpc>
            </a:pPr>
            <a:r>
              <a:rPr lang="el-GR" sz="4000" dirty="0">
                <a:latin typeface="Cambria" panose="02040503050406030204" pitchFamily="18" charset="0"/>
              </a:rPr>
              <a:t>Η διαφθορά συνιστά ένα σύνθετο και πολύπλευρο φαινόμενο με οικονομικές, κοινωνικές και πολιτιστικές διαστάσεις. </a:t>
            </a:r>
            <a:r>
              <a:rPr lang="el-GR" sz="4000" dirty="0" smtClean="0">
                <a:latin typeface="Cambria" panose="02040503050406030204" pitchFamily="18" charset="0"/>
              </a:rPr>
              <a:t> Η </a:t>
            </a:r>
            <a:r>
              <a:rPr lang="el-GR" sz="4000" dirty="0">
                <a:latin typeface="Cambria" panose="02040503050406030204" pitchFamily="18" charset="0"/>
              </a:rPr>
              <a:t>έκταση του προβλήματος και οι υφιστάμενες συνθήκες επιβάλουν την σύσταση </a:t>
            </a:r>
            <a:r>
              <a:rPr lang="el-GR" sz="4000" dirty="0" smtClean="0">
                <a:latin typeface="Cambria" panose="02040503050406030204" pitchFamily="18" charset="0"/>
              </a:rPr>
              <a:t>μίας </a:t>
            </a:r>
            <a:r>
              <a:rPr lang="el-GR" sz="4000" dirty="0">
                <a:latin typeface="Cambria" panose="02040503050406030204" pitchFamily="18" charset="0"/>
              </a:rPr>
              <a:t>Ανεξάρτητης Αρχής κατά της Διαφθοράς.</a:t>
            </a:r>
          </a:p>
          <a:p>
            <a:pPr algn="just">
              <a:lnSpc>
                <a:spcPct val="170000"/>
              </a:lnSpc>
            </a:pPr>
            <a:r>
              <a:rPr lang="el-GR" sz="4000" dirty="0">
                <a:latin typeface="Cambria" panose="02040503050406030204" pitchFamily="18" charset="0"/>
              </a:rPr>
              <a:t>Δυνάμει συστάσεων που έχει λάβει η Κύπρος από διεθνείς και Ευρωπαϊκούς οργανισμούς και μετά από μελέτη που ετοιμάστηκε από τη </a:t>
            </a:r>
            <a:r>
              <a:rPr lang="el-GR" sz="4000" dirty="0" err="1">
                <a:latin typeface="Cambria" panose="02040503050406030204" pitchFamily="18" charset="0"/>
              </a:rPr>
              <a:t>Δρ</a:t>
            </a:r>
            <a:r>
              <a:rPr lang="el-GR" sz="4000" dirty="0">
                <a:latin typeface="Cambria" panose="02040503050406030204" pitchFamily="18" charset="0"/>
              </a:rPr>
              <a:t> Μαρία </a:t>
            </a:r>
            <a:r>
              <a:rPr lang="el-GR" sz="4000" dirty="0" err="1" smtClean="0">
                <a:latin typeface="Cambria" panose="02040503050406030204" pitchFamily="18" charset="0"/>
              </a:rPr>
              <a:t>Καπαρδή</a:t>
            </a:r>
            <a:r>
              <a:rPr lang="el-GR" sz="4000" dirty="0" smtClean="0">
                <a:latin typeface="Cambria" panose="02040503050406030204" pitchFamily="18" charset="0"/>
              </a:rPr>
              <a:t> </a:t>
            </a:r>
            <a:r>
              <a:rPr lang="el-GR" sz="4000" dirty="0">
                <a:latin typeface="Cambria" panose="02040503050406030204" pitchFamily="18" charset="0"/>
              </a:rPr>
              <a:t>σε συνεργασία με τη </a:t>
            </a:r>
            <a:r>
              <a:rPr lang="en-GB" sz="4000" dirty="0">
                <a:latin typeface="Cambria" panose="02040503050406030204" pitchFamily="18" charset="0"/>
              </a:rPr>
              <a:t>PWC, </a:t>
            </a:r>
            <a:r>
              <a:rPr lang="el-GR" sz="4000" dirty="0">
                <a:latin typeface="Cambria" panose="02040503050406030204" pitchFamily="18" charset="0"/>
              </a:rPr>
              <a:t>το ΥΔΔΤ προχώρησε στην ετοιμασία νομοσχεδίου για τη σύσταση και λειτουργία Ανεξάρτητης Αρχής </a:t>
            </a:r>
            <a:r>
              <a:rPr lang="el-GR" sz="4000" dirty="0" smtClean="0">
                <a:latin typeface="Cambria" panose="02040503050406030204" pitchFamily="18" charset="0"/>
              </a:rPr>
              <a:t>και στην ετοιμασία νομοσχεδίου για τη ρύθμιση του </a:t>
            </a:r>
            <a:r>
              <a:rPr lang="en-GB" sz="4000" dirty="0" smtClean="0">
                <a:latin typeface="Cambria" panose="02040503050406030204" pitchFamily="18" charset="0"/>
              </a:rPr>
              <a:t>lobbying</a:t>
            </a:r>
            <a:r>
              <a:rPr lang="el-GR" sz="4000" dirty="0" smtClean="0">
                <a:latin typeface="Cambria" panose="02040503050406030204" pitchFamily="18" charset="0"/>
              </a:rPr>
              <a:t>.</a:t>
            </a:r>
          </a:p>
          <a:p>
            <a:pPr algn="just">
              <a:lnSpc>
                <a:spcPct val="170000"/>
              </a:lnSpc>
            </a:pPr>
            <a:r>
              <a:rPr lang="el-GR" sz="4000" dirty="0" smtClean="0">
                <a:latin typeface="Cambria" panose="02040503050406030204" pitchFamily="18" charset="0"/>
              </a:rPr>
              <a:t>Είναι λοιπόν θέμα </a:t>
            </a:r>
            <a:r>
              <a:rPr lang="el-GR" sz="4000" b="1" dirty="0" err="1" smtClean="0">
                <a:latin typeface="Cambria" panose="02040503050406030204" pitchFamily="18" charset="0"/>
              </a:rPr>
              <a:t>πρωτίστης</a:t>
            </a:r>
            <a:r>
              <a:rPr lang="el-GR" sz="4000" b="1" dirty="0" smtClean="0">
                <a:latin typeface="Cambria" panose="02040503050406030204" pitchFamily="18" charset="0"/>
              </a:rPr>
              <a:t> σημασίας </a:t>
            </a:r>
            <a:r>
              <a:rPr lang="el-GR" sz="4000" dirty="0" smtClean="0">
                <a:latin typeface="Cambria" panose="02040503050406030204" pitchFamily="18" charset="0"/>
              </a:rPr>
              <a:t>η υιοθέτηση όλων αυτών των νομοθεσιών από τη Βουλή των Αντιπροσώπων για να μπορέσει να τεθεί σε πλήρη εφαρμογή η υλοποίηση της Στρατηγικής.</a:t>
            </a:r>
            <a:endParaRPr lang="en-GB" sz="4000" dirty="0">
              <a:latin typeface="Cambria" panose="02040503050406030204" pitchFamily="18" charset="0"/>
            </a:endParaRPr>
          </a:p>
          <a:p>
            <a:endParaRPr lang="en-GB"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273546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964" y="811851"/>
            <a:ext cx="9665294" cy="5447645"/>
          </a:xfrm>
          <a:prstGeom prst="rect">
            <a:avLst/>
          </a:prstGeom>
        </p:spPr>
        <p:txBody>
          <a:bodyPr wrap="square">
            <a:spAutoFit/>
          </a:bodyPr>
          <a:lstStyle/>
          <a:p>
            <a:pPr algn="ctr">
              <a:lnSpc>
                <a:spcPct val="150000"/>
              </a:lnSpc>
            </a:pPr>
            <a:r>
              <a:rPr lang="el-GR" sz="2400" b="1" dirty="0" smtClean="0">
                <a:latin typeface="Cambria" panose="02040503050406030204" pitchFamily="18" charset="0"/>
              </a:rPr>
              <a:t>Νομοσχέδιο με τίτλο</a:t>
            </a:r>
          </a:p>
          <a:p>
            <a:pPr algn="ctr">
              <a:lnSpc>
                <a:spcPct val="150000"/>
              </a:lnSpc>
            </a:pPr>
            <a:r>
              <a:rPr lang="el-GR" sz="2400" b="1" dirty="0" smtClean="0">
                <a:latin typeface="Cambria" panose="02040503050406030204" pitchFamily="18" charset="0"/>
              </a:rPr>
              <a:t>«Ο περί Σύστασης και Λειτουργίας της Ανεξάρτητης Αρχής κατά της Διαφθοράς Νόμος του 2017»</a:t>
            </a:r>
          </a:p>
          <a:p>
            <a:pPr algn="just">
              <a:lnSpc>
                <a:spcPct val="150000"/>
              </a:lnSpc>
            </a:pPr>
            <a:endParaRPr lang="el-GR" sz="1700" dirty="0">
              <a:latin typeface="Cambria" panose="02040503050406030204" pitchFamily="18" charset="0"/>
            </a:endParaRPr>
          </a:p>
          <a:p>
            <a:pPr marL="285750" indent="-285750" algn="just">
              <a:lnSpc>
                <a:spcPct val="150000"/>
              </a:lnSpc>
              <a:buFont typeface="Wingdings" panose="05000000000000000000" pitchFamily="2" charset="2"/>
              <a:buChar char="v"/>
            </a:pPr>
            <a:r>
              <a:rPr lang="el-GR" sz="1700" dirty="0" smtClean="0">
                <a:latin typeface="Cambria" panose="02040503050406030204" pitchFamily="18" charset="0"/>
              </a:rPr>
              <a:t>Καθιδρύεται Ανεξάρτητη Αρχή κατά της Διαφθοράς, αποτελούμενη από τον Πρόεδρο της Αρχής και δύο μέλη. </a:t>
            </a:r>
          </a:p>
          <a:p>
            <a:pPr algn="just">
              <a:lnSpc>
                <a:spcPct val="150000"/>
              </a:lnSpc>
            </a:pPr>
            <a:endParaRPr lang="el-GR" sz="1700" dirty="0">
              <a:latin typeface="Cambria" panose="02040503050406030204" pitchFamily="18" charset="0"/>
            </a:endParaRPr>
          </a:p>
          <a:p>
            <a:pPr marL="285750" indent="-285750" algn="just">
              <a:lnSpc>
                <a:spcPct val="150000"/>
              </a:lnSpc>
              <a:buFont typeface="Wingdings" panose="05000000000000000000" pitchFamily="2" charset="2"/>
              <a:buChar char="v"/>
            </a:pPr>
            <a:r>
              <a:rPr lang="el-GR" sz="1700" dirty="0" smtClean="0">
                <a:latin typeface="Cambria" panose="02040503050406030204" pitchFamily="18" charset="0"/>
              </a:rPr>
              <a:t>Η Αρχή έχει ως κύρια ευθύνη να αναλαμβάνει τις αναγκαίες πρωτοβουλίες και ενέργειες για τη διασφάλιση της συνεκτικότητας και της αποτελεσματικότητας των δράσεων των υπηρεσιών του δημόσιου, του ευρύτερου δημόσιου και του ιδιωτικού τομέα σε θέματα πρόληψης και καταπολέμησης της διαφθοράς.</a:t>
            </a:r>
          </a:p>
          <a:p>
            <a:pPr marL="285750" indent="-285750" algn="just">
              <a:buFont typeface="Arial" panose="020B0604020202020204" pitchFamily="34" charset="0"/>
              <a:buChar char="•"/>
            </a:pPr>
            <a:endParaRPr lang="el-GR" dirty="0">
              <a:latin typeface="Cambria" panose="02040503050406030204" pitchFamily="18" charset="0"/>
            </a:endParaRPr>
          </a:p>
          <a:p>
            <a:endParaRPr lang="el-GR" dirty="0" smtClean="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35335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077" y="318110"/>
            <a:ext cx="10152404" cy="5747727"/>
          </a:xfrm>
          <a:prstGeom prst="rect">
            <a:avLst/>
          </a:prstGeom>
        </p:spPr>
        <p:txBody>
          <a:bodyPr wrap="square">
            <a:spAutoFit/>
          </a:bodyPr>
          <a:lstStyle/>
          <a:p>
            <a:pPr algn="ctr">
              <a:lnSpc>
                <a:spcPct val="150000"/>
              </a:lnSpc>
            </a:pPr>
            <a:r>
              <a:rPr lang="el-GR" sz="2400" b="1" dirty="0" smtClean="0">
                <a:latin typeface="Cambria" panose="02040503050406030204" pitchFamily="18" charset="0"/>
              </a:rPr>
              <a:t>Εξουσίες και Αρμοδιότητες της Αρχής</a:t>
            </a:r>
            <a:endParaRPr lang="en-GB" sz="2400" b="1" dirty="0">
              <a:latin typeface="Cambria" panose="02040503050406030204" pitchFamily="18" charset="0"/>
            </a:endParaRPr>
          </a:p>
          <a:p>
            <a:pPr algn="ctr">
              <a:lnSpc>
                <a:spcPct val="150000"/>
              </a:lnSpc>
            </a:pPr>
            <a:endParaRPr lang="en-GB" sz="1700" dirty="0" smtClean="0">
              <a:latin typeface="Cambria" panose="02040503050406030204" pitchFamily="18" charset="0"/>
            </a:endParaRPr>
          </a:p>
          <a:p>
            <a:pPr algn="just">
              <a:lnSpc>
                <a:spcPct val="150000"/>
              </a:lnSpc>
            </a:pPr>
            <a:r>
              <a:rPr lang="el-GR" sz="1700" b="1" dirty="0" smtClean="0">
                <a:latin typeface="Cambria" panose="02040503050406030204" pitchFamily="18" charset="0"/>
              </a:rPr>
              <a:t>	(</a:t>
            </a:r>
            <a:r>
              <a:rPr lang="el-GR" sz="1700" b="1" dirty="0">
                <a:latin typeface="Cambria" panose="02040503050406030204" pitchFamily="18" charset="0"/>
              </a:rPr>
              <a:t>α) </a:t>
            </a:r>
            <a:r>
              <a:rPr lang="el-GR" sz="1700" dirty="0">
                <a:latin typeface="Cambria" panose="02040503050406030204" pitchFamily="18" charset="0"/>
              </a:rPr>
              <a:t>Ορίζεται ως </a:t>
            </a:r>
            <a:r>
              <a:rPr lang="el-GR" sz="1700" dirty="0" smtClean="0">
                <a:latin typeface="Cambria" panose="02040503050406030204" pitchFamily="18" charset="0"/>
              </a:rPr>
              <a:t>η αρμόδια </a:t>
            </a:r>
            <a:r>
              <a:rPr lang="el-GR" sz="1700" dirty="0">
                <a:latin typeface="Cambria" panose="02040503050406030204" pitchFamily="18" charset="0"/>
              </a:rPr>
              <a:t>αρχή για τον συντονισμό της καταπολέμησης της απάτης, της διαφθοράς </a:t>
            </a:r>
            <a:r>
              <a:rPr lang="el-GR" sz="1700" dirty="0" smtClean="0">
                <a:latin typeface="Cambria" panose="02040503050406030204" pitchFamily="18" charset="0"/>
              </a:rPr>
              <a:t>	και </a:t>
            </a:r>
            <a:r>
              <a:rPr lang="el-GR" sz="1700" dirty="0">
                <a:latin typeface="Cambria" panose="02040503050406030204" pitchFamily="18" charset="0"/>
              </a:rPr>
              <a:t>κάθε άλλης παράνομης </a:t>
            </a:r>
            <a:r>
              <a:rPr lang="el-GR" sz="1700" dirty="0" smtClean="0">
                <a:latin typeface="Cambria" panose="02040503050406030204" pitchFamily="18" charset="0"/>
              </a:rPr>
              <a:t>δραστηριότητας, </a:t>
            </a:r>
            <a:r>
              <a:rPr lang="el-GR" sz="1700" dirty="0">
                <a:latin typeface="Cambria" panose="02040503050406030204" pitchFamily="18" charset="0"/>
              </a:rPr>
              <a:t>η οποία πλήττει τα οικονομικά συμφέροντα της Ένωσης </a:t>
            </a:r>
            <a:r>
              <a:rPr lang="el-GR" sz="1700" dirty="0" smtClean="0">
                <a:latin typeface="Cambria" panose="02040503050406030204" pitchFamily="18" charset="0"/>
              </a:rPr>
              <a:t>	και </a:t>
            </a:r>
            <a:r>
              <a:rPr lang="el-GR" sz="1700" dirty="0">
                <a:latin typeface="Cambria" panose="02040503050406030204" pitchFamily="18" charset="0"/>
              </a:rPr>
              <a:t>συνεργάζεται με την Ευρωπαϊκή Υπηρεσία Καταπολέμησης της Απάτης, σύμφωνα με </a:t>
            </a:r>
            <a:r>
              <a:rPr lang="el-GR" sz="1700" dirty="0" smtClean="0">
                <a:latin typeface="Cambria" panose="02040503050406030204" pitchFamily="18" charset="0"/>
              </a:rPr>
              <a:t>τον 	Ευρωπαϊκό Κανονισμό (11/9/2013), και μεταγενέστερα με την Ευρωπαϊκή Εισαγγελία.</a:t>
            </a:r>
          </a:p>
          <a:p>
            <a:pPr algn="just">
              <a:lnSpc>
                <a:spcPct val="150000"/>
              </a:lnSpc>
            </a:pPr>
            <a:endParaRPr lang="en-GB" sz="1700" dirty="0" smtClean="0">
              <a:latin typeface="Cambria" panose="02040503050406030204" pitchFamily="18" charset="0"/>
            </a:endParaRPr>
          </a:p>
          <a:p>
            <a:pPr algn="just">
              <a:lnSpc>
                <a:spcPct val="150000"/>
              </a:lnSpc>
            </a:pPr>
            <a:r>
              <a:rPr lang="el-GR" sz="1700" b="1" dirty="0" smtClean="0">
                <a:latin typeface="Cambria" panose="02040503050406030204" pitchFamily="18" charset="0"/>
              </a:rPr>
              <a:t>	(</a:t>
            </a:r>
            <a:r>
              <a:rPr lang="el-GR" sz="1700" b="1" dirty="0">
                <a:latin typeface="Cambria" panose="02040503050406030204" pitchFamily="18" charset="0"/>
              </a:rPr>
              <a:t>β) </a:t>
            </a:r>
            <a:r>
              <a:rPr lang="el-GR" sz="1700" dirty="0">
                <a:latin typeface="Cambria" panose="02040503050406030204" pitchFamily="18" charset="0"/>
              </a:rPr>
              <a:t>Συνεργάζεται με διεθνείς </a:t>
            </a:r>
            <a:r>
              <a:rPr lang="el-GR" sz="1700" dirty="0" smtClean="0">
                <a:latin typeface="Cambria" panose="02040503050406030204" pitchFamily="18" charset="0"/>
              </a:rPr>
              <a:t>οργανισμούς, όργανα </a:t>
            </a:r>
            <a:r>
              <a:rPr lang="el-GR" sz="1700" dirty="0">
                <a:latin typeface="Cambria" panose="02040503050406030204" pitchFamily="18" charset="0"/>
              </a:rPr>
              <a:t>και υπηρεσίες της Ευρωπαϊκής Ένωσης ή άλλων </a:t>
            </a:r>
            <a:r>
              <a:rPr lang="el-GR" sz="1700" dirty="0" smtClean="0">
                <a:latin typeface="Cambria" panose="02040503050406030204" pitchFamily="18" charset="0"/>
              </a:rPr>
              <a:t>	κρατών </a:t>
            </a:r>
            <a:r>
              <a:rPr lang="el-GR" sz="1700" dirty="0">
                <a:latin typeface="Cambria" panose="02040503050406030204" pitchFamily="18" charset="0"/>
              </a:rPr>
              <a:t>για την εκπόνηση, ανάληψη, χρήση, υλοποίηση προγραμμάτων – στρατηγικών σχεδίων, την </a:t>
            </a:r>
            <a:r>
              <a:rPr lang="el-GR" sz="1700" dirty="0" smtClean="0">
                <a:latin typeface="Cambria" panose="02040503050406030204" pitchFamily="18" charset="0"/>
              </a:rPr>
              <a:t>	ανταλλαγή </a:t>
            </a:r>
            <a:r>
              <a:rPr lang="el-GR" sz="1700" dirty="0">
                <a:latin typeface="Cambria" panose="02040503050406030204" pitchFamily="18" charset="0"/>
              </a:rPr>
              <a:t>βέλτιστων πρακτικών και τη λήψη τεχνικής βοήθειας για την καταπολέμηση της διαφοράς </a:t>
            </a:r>
            <a:r>
              <a:rPr lang="el-GR" sz="1700" dirty="0" smtClean="0">
                <a:latin typeface="Cambria" panose="02040503050406030204" pitchFamily="18" charset="0"/>
              </a:rPr>
              <a:t>	και </a:t>
            </a:r>
            <a:r>
              <a:rPr lang="el-GR" sz="1700" dirty="0">
                <a:latin typeface="Cambria" panose="02040503050406030204" pitchFamily="18" charset="0"/>
              </a:rPr>
              <a:t>της απάτης</a:t>
            </a:r>
            <a:r>
              <a:rPr lang="el-GR" sz="1700" dirty="0" smtClean="0">
                <a:latin typeface="Cambria" panose="02040503050406030204" pitchFamily="18" charset="0"/>
              </a:rPr>
              <a:t>.</a:t>
            </a:r>
          </a:p>
          <a:p>
            <a:pPr algn="just">
              <a:lnSpc>
                <a:spcPct val="150000"/>
              </a:lnSpc>
            </a:pPr>
            <a:endParaRPr lang="en-GB" sz="1700" dirty="0" smtClean="0">
              <a:latin typeface="Cambria" panose="02040503050406030204" pitchFamily="18" charset="0"/>
            </a:endParaRPr>
          </a:p>
          <a:p>
            <a:pPr algn="just">
              <a:lnSpc>
                <a:spcPct val="150000"/>
              </a:lnSpc>
            </a:pPr>
            <a:r>
              <a:rPr lang="el-GR" sz="1700" b="1" dirty="0" smtClean="0">
                <a:latin typeface="Cambria" panose="02040503050406030204" pitchFamily="18" charset="0"/>
              </a:rPr>
              <a:t>	(</a:t>
            </a:r>
            <a:r>
              <a:rPr lang="el-GR" sz="1700" b="1" dirty="0">
                <a:latin typeface="Cambria" panose="02040503050406030204" pitchFamily="18" charset="0"/>
              </a:rPr>
              <a:t>γ)   </a:t>
            </a:r>
            <a:r>
              <a:rPr lang="el-GR" sz="1700" dirty="0">
                <a:latin typeface="Cambria" panose="02040503050406030204" pitchFamily="18" charset="0"/>
              </a:rPr>
              <a:t>Συντονίζει, εποπτεύει και αξιολογεί τις δράσεις των υπηρεσιών του δημοσίου, ευρύτερου </a:t>
            </a:r>
            <a:r>
              <a:rPr lang="el-GR" sz="1700" dirty="0" smtClean="0">
                <a:latin typeface="Cambria" panose="02040503050406030204" pitchFamily="18" charset="0"/>
              </a:rPr>
              <a:t>	δημοσίου </a:t>
            </a:r>
            <a:r>
              <a:rPr lang="el-GR" sz="1700" dirty="0">
                <a:latin typeface="Cambria" panose="02040503050406030204" pitchFamily="18" charset="0"/>
              </a:rPr>
              <a:t>και του ιδιωτικού τομέα σε θέματα πρόληψης και καταστολής της διαφθοράς</a:t>
            </a:r>
            <a:r>
              <a:rPr lang="el-GR" sz="1700" dirty="0" smtClean="0">
                <a:latin typeface="Cambria" panose="02040503050406030204" pitchFamily="18" charset="0"/>
              </a:rPr>
              <a:t>.</a:t>
            </a:r>
            <a:endParaRPr lang="el-GR" sz="1700"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263638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2886</TotalTime>
  <Words>2099</Words>
  <Application>Microsoft Office PowerPoint</Application>
  <PresentationFormat>Widescreen</PresentationFormat>
  <Paragraphs>189</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Batang</vt:lpstr>
      <vt:lpstr>Calibri</vt:lpstr>
      <vt:lpstr>Cambria</vt:lpstr>
      <vt:lpstr>Corbel</vt:lpstr>
      <vt:lpstr>Times New Roman</vt:lpstr>
      <vt:lpstr>Wingdings</vt:lpstr>
      <vt:lpstr>Parallax</vt:lpstr>
      <vt:lpstr>Ανεξάρτητη Αρχή κατά της Διαφθοράς  Lobbying </vt:lpstr>
      <vt:lpstr>Εισαγωγή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Σύσταση Ανεξάρτητης Αρχής κατά της Διαφθοράς</dc:title>
  <dc:creator>HP</dc:creator>
  <cp:lastModifiedBy>HP</cp:lastModifiedBy>
  <cp:revision>153</cp:revision>
  <cp:lastPrinted>2017-10-18T06:58:03Z</cp:lastPrinted>
  <dcterms:created xsi:type="dcterms:W3CDTF">2017-09-27T08:25:55Z</dcterms:created>
  <dcterms:modified xsi:type="dcterms:W3CDTF">2017-10-19T09:27:14Z</dcterms:modified>
</cp:coreProperties>
</file>